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8" r:id="rId4"/>
    <p:sldId id="260" r:id="rId5"/>
    <p:sldId id="261" r:id="rId6"/>
    <p:sldId id="262" r:id="rId7"/>
    <p:sldId id="263" r:id="rId8"/>
    <p:sldId id="269" r:id="rId9"/>
    <p:sldId id="265" r:id="rId10"/>
    <p:sldId id="266" r:id="rId11"/>
    <p:sldId id="264"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7971" autoAdjust="0"/>
  </p:normalViewPr>
  <p:slideViewPr>
    <p:cSldViewPr>
      <p:cViewPr varScale="1">
        <p:scale>
          <a:sx n="86" d="100"/>
          <a:sy n="86" d="100"/>
        </p:scale>
        <p:origin x="-1410" y="-78"/>
      </p:cViewPr>
      <p:guideLst>
        <p:guide orient="horz" pos="2160"/>
        <p:guide pos="2880"/>
      </p:guideLst>
    </p:cSldViewPr>
  </p:slideViewPr>
  <p:outlineViewPr>
    <p:cViewPr>
      <p:scale>
        <a:sx n="33" d="100"/>
        <a:sy n="33" d="100"/>
      </p:scale>
      <p:origin x="0" y="48"/>
    </p:cViewPr>
  </p:outlineViewPr>
  <p:notesTextViewPr>
    <p:cViewPr>
      <p:scale>
        <a:sx n="100" d="100"/>
        <a:sy n="100" d="100"/>
      </p:scale>
      <p:origin x="0" y="0"/>
    </p:cViewPr>
  </p:notesTextViewPr>
  <p:notesViewPr>
    <p:cSldViewPr>
      <p:cViewPr>
        <p:scale>
          <a:sx n="85" d="100"/>
          <a:sy n="85" d="100"/>
        </p:scale>
        <p:origin x="-2346" y="35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D95A15-CAB2-425E-9D10-FBECA15E87CA}" type="datetimeFigureOut">
              <a:rPr lang="en-US" smtClean="0"/>
              <a:pPr/>
              <a:t>8/16/2015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6843BB-D909-4576-BB3D-ECBDE38698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myself</a:t>
            </a:r>
          </a:p>
          <a:p>
            <a:r>
              <a:rPr lang="en-US" dirty="0" smtClean="0"/>
              <a:t>Wife, sons</a:t>
            </a:r>
          </a:p>
          <a:p>
            <a:r>
              <a:rPr lang="en-US" dirty="0" smtClean="0"/>
              <a:t>Elder from Outreach Restoration Branch</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Ask For Experiences:</a:t>
            </a:r>
          </a:p>
          <a:p>
            <a:pPr marL="228600" indent="-228600">
              <a:buAutoNum type="arabicPeriod"/>
            </a:pPr>
            <a:r>
              <a:rPr lang="en-US" dirty="0" smtClean="0"/>
              <a:t>Driving car and felt God direct me to stay really tight inside on the corner coming up</a:t>
            </a:r>
          </a:p>
          <a:p>
            <a:pPr marL="228600" indent="-228600">
              <a:buAutoNum type="arabicPeriod"/>
            </a:pPr>
            <a:r>
              <a:rPr lang="en-US" dirty="0" smtClean="0"/>
              <a:t>Felt I should say something absolutely crazy to a young lady</a:t>
            </a:r>
          </a:p>
          <a:p>
            <a:pPr marL="228600" indent="-228600">
              <a:buAutoNum type="arabicPeriod"/>
            </a:pPr>
            <a:r>
              <a:rPr lang="en-US" dirty="0" smtClean="0"/>
              <a:t>Woman standing on her head in front of a pop machine</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you have more intelligence from God?  Do you have knowledge of things now?</a:t>
            </a:r>
          </a:p>
          <a:p>
            <a:endParaRPr lang="en-US" dirty="0"/>
          </a:p>
          <a:p>
            <a:r>
              <a:rPr lang="en-US" dirty="0" smtClean="0"/>
              <a:t>Are these things you’re learning or is being said consistent with the Word of God?</a:t>
            </a:r>
          </a:p>
          <a:p>
            <a:endParaRPr lang="en-US" dirty="0"/>
          </a:p>
          <a:p>
            <a:r>
              <a:rPr lang="en-US" dirty="0" smtClean="0"/>
              <a:t>Is the still, small voice confirming this?  Is it directing you to say anything?</a:t>
            </a:r>
          </a:p>
          <a:p>
            <a:endParaRPr lang="en-US" dirty="0"/>
          </a:p>
          <a:p>
            <a:r>
              <a:rPr lang="en-US" dirty="0" smtClean="0"/>
              <a:t>Has God manifested through His gifts and fruits that this IS from Him?</a:t>
            </a:r>
          </a:p>
          <a:p>
            <a:r>
              <a:rPr lang="en-US" dirty="0"/>
              <a:t>	</a:t>
            </a:r>
            <a:r>
              <a:rPr lang="en-US" dirty="0" smtClean="0"/>
              <a:t>Pray about those as well.</a:t>
            </a:r>
          </a:p>
          <a:p>
            <a:endParaRPr lang="en-US" dirty="0" smtClean="0"/>
          </a:p>
          <a:p>
            <a:r>
              <a:rPr lang="en-US" dirty="0" smtClean="0"/>
              <a:t>I have a friend that says if he doesn’t immediately know if it’s from God, he places it in neutral.</a:t>
            </a:r>
          </a:p>
          <a:p>
            <a:r>
              <a:rPr lang="en-US" dirty="0" smtClean="0"/>
              <a:t>	From there you pray about it and study it out to determine if it’s right</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will be deceived.</a:t>
            </a:r>
          </a:p>
          <a:p>
            <a:endParaRPr lang="en-US" dirty="0" smtClean="0"/>
          </a:p>
          <a:p>
            <a:r>
              <a:rPr lang="en-US" dirty="0" smtClean="0"/>
              <a:t>Do</a:t>
            </a:r>
            <a:r>
              <a:rPr lang="en-US" baseline="0" dirty="0" smtClean="0"/>
              <a:t> we see people being deceived?</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843BB-D909-4576-BB3D-ECBDE38698A2}"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Game of READ MY MIND:</a:t>
            </a:r>
          </a:p>
          <a:p>
            <a:endParaRPr lang="en-US" u="sng" dirty="0" smtClean="0"/>
          </a:p>
          <a:p>
            <a:r>
              <a:rPr lang="en-US" u="sng" dirty="0" smtClean="0"/>
              <a:t>Warm Fuzzy:</a:t>
            </a:r>
          </a:p>
          <a:p>
            <a:r>
              <a:rPr lang="en-US" dirty="0" smtClean="0"/>
              <a:t>E:  When I was seventeen, I held the hand of my first girlfriend</a:t>
            </a:r>
          </a:p>
          <a:p>
            <a:r>
              <a:rPr lang="en-US" dirty="0" smtClean="0"/>
              <a:t>S:  God spoke through a man and I had a burning in my bosom that it was of God</a:t>
            </a:r>
          </a:p>
          <a:p>
            <a:endParaRPr lang="en-US" dirty="0"/>
          </a:p>
          <a:p>
            <a:r>
              <a:rPr lang="en-US" u="sng" dirty="0" smtClean="0"/>
              <a:t>Makes you want to change:</a:t>
            </a:r>
          </a:p>
          <a:p>
            <a:r>
              <a:rPr lang="en-US" dirty="0" smtClean="0"/>
              <a:t>E:  My wife laughed at me the other day and told me I was getting fat – diet/exercise?</a:t>
            </a:r>
          </a:p>
          <a:p>
            <a:r>
              <a:rPr lang="en-US" dirty="0" smtClean="0"/>
              <a:t>S:  Heard a sermon talking about how we could have gifts from God if we just ask</a:t>
            </a:r>
          </a:p>
          <a:p>
            <a:endParaRPr lang="en-US" dirty="0"/>
          </a:p>
          <a:p>
            <a:r>
              <a:rPr lang="en-US" u="sng" dirty="0" smtClean="0"/>
              <a:t>Feels good:</a:t>
            </a:r>
          </a:p>
          <a:p>
            <a:r>
              <a:rPr lang="en-US" dirty="0" smtClean="0"/>
              <a:t>E:  Saw a movie the other day where the guy got back with the girl and they lived happily ever after</a:t>
            </a:r>
          </a:p>
          <a:p>
            <a:r>
              <a:rPr lang="en-US" dirty="0" smtClean="0"/>
              <a:t>S:  Seeing a man step forward, unplanned, and get baptized.  Seeing him grow and get confirmed and ordained</a:t>
            </a:r>
          </a:p>
          <a:p>
            <a:endParaRPr lang="en-US" dirty="0"/>
          </a:p>
          <a:p>
            <a:r>
              <a:rPr lang="en-US" u="sng" dirty="0" smtClean="0"/>
              <a:t>You don’t want to leave:</a:t>
            </a:r>
          </a:p>
          <a:p>
            <a:r>
              <a:rPr lang="en-US" dirty="0" smtClean="0"/>
              <a:t>E:  Grandma was baking cookies and the smell reminded me of the good old days</a:t>
            </a:r>
          </a:p>
          <a:p>
            <a:r>
              <a:rPr lang="en-US" dirty="0" smtClean="0"/>
              <a:t>S:  Had an Zionic time with the kids at camp and didn’t want to go home</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Didn’t God create emotions?</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Warm fuzzy:</a:t>
            </a:r>
          </a:p>
          <a:p>
            <a:r>
              <a:rPr lang="en-US" dirty="0" smtClean="0"/>
              <a:t>Application of D&amp;C 9:3 - call to Elder</a:t>
            </a:r>
          </a:p>
          <a:p>
            <a:endParaRPr lang="en-US" dirty="0"/>
          </a:p>
          <a:p>
            <a:r>
              <a:rPr lang="en-US" u="sng" dirty="0" smtClean="0"/>
              <a:t>Makes you want to change:</a:t>
            </a:r>
          </a:p>
          <a:p>
            <a:r>
              <a:rPr lang="en-US" dirty="0" smtClean="0"/>
              <a:t>Camp experience asking to feel how God loves the people there = gave up movies for a year and spent time studying instead</a:t>
            </a:r>
          </a:p>
          <a:p>
            <a:endParaRPr lang="en-US" dirty="0"/>
          </a:p>
          <a:p>
            <a:r>
              <a:rPr lang="en-US" u="sng" dirty="0" smtClean="0"/>
              <a:t>Feels good:</a:t>
            </a:r>
          </a:p>
          <a:p>
            <a:r>
              <a:rPr lang="en-US" dirty="0" smtClean="0"/>
              <a:t>Baptismal service where man was baptized spontaneously</a:t>
            </a:r>
            <a:endParaRPr lang="en-US" dirty="0"/>
          </a:p>
          <a:p>
            <a:endParaRPr lang="en-US" dirty="0" smtClean="0"/>
          </a:p>
          <a:p>
            <a:r>
              <a:rPr lang="en-US" u="sng" dirty="0" smtClean="0"/>
              <a:t>You don’t want to leave:</a:t>
            </a:r>
          </a:p>
          <a:p>
            <a:r>
              <a:rPr lang="en-US" dirty="0" smtClean="0"/>
              <a:t>Mom in choir singing a song – knew she could sing that song forever as long as she was in God’s presence</a:t>
            </a:r>
          </a:p>
          <a:p>
            <a:r>
              <a:rPr lang="en-US" dirty="0" smtClean="0"/>
              <a:t>Choosing accounting as a profession – Spirit coming and going</a:t>
            </a:r>
          </a:p>
        </p:txBody>
      </p:sp>
      <p:sp>
        <p:nvSpPr>
          <p:cNvPr id="4" name="Slide Number Placeholder 3"/>
          <p:cNvSpPr>
            <a:spLocks noGrp="1"/>
          </p:cNvSpPr>
          <p:nvPr>
            <p:ph type="sldNum" sz="quarter" idx="10"/>
          </p:nvPr>
        </p:nvSpPr>
        <p:spPr/>
        <p:txBody>
          <a:bodyPr/>
          <a:lstStyle/>
          <a:p>
            <a:fld id="{116843BB-D909-4576-BB3D-ECBDE38698A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791200" cy="4343400"/>
          </a:xfrm>
        </p:spPr>
        <p:txBody>
          <a:bodyPr>
            <a:normAutofit fontScale="92500" lnSpcReduction="10000"/>
          </a:bodyPr>
          <a:lstStyle/>
          <a:p>
            <a:r>
              <a:rPr lang="en-US" b="1" dirty="0" smtClean="0"/>
              <a:t>D&amp;C 90:4b</a:t>
            </a:r>
            <a:r>
              <a:rPr lang="en-US" dirty="0" smtClean="0"/>
              <a:t> Ye were also in the beginning with the Father; that which is Spirit, even the Spirit of truth; and truth is knowledge of things as they are, and as they were, and as they are to come; and whatsoever is more or less than this, is the spirit of that wicked one, who was a liar from the beginning.</a:t>
            </a:r>
          </a:p>
          <a:p>
            <a:endParaRPr lang="en-US" dirty="0"/>
          </a:p>
          <a:p>
            <a:r>
              <a:rPr lang="en-US" b="1" dirty="0" smtClean="0"/>
              <a:t>John 16:13</a:t>
            </a:r>
            <a:r>
              <a:rPr lang="en-US" dirty="0" smtClean="0"/>
              <a:t> Howbeit when he, the Spirit of truth, is come, he will guide you into all truth; for he shall not speak of himself; but whatsoever he shall hear, that shall he speak; and he will show you things to come.</a:t>
            </a:r>
          </a:p>
          <a:p>
            <a:endParaRPr lang="en-US" dirty="0"/>
          </a:p>
          <a:p>
            <a:r>
              <a:rPr lang="en-US" b="1" dirty="0" smtClean="0"/>
              <a:t>D&amp;C 131:1a</a:t>
            </a:r>
            <a:r>
              <a:rPr lang="en-US" dirty="0" smtClean="0"/>
              <a:t> In agreement with the notice for the general fast of the church to be observed on the first Sunday, being the fifth day of April, 1914, I, Joseph Smith, President of the church, in common with the custom of the brotherhood, observed the rule requiring the fast, and spent that day in meditation and prayer upon the work of God and our present duty in the affairs </a:t>
            </a:r>
            <a:r>
              <a:rPr lang="en-US" dirty="0" err="1" smtClean="0"/>
              <a:t>intrusted</a:t>
            </a:r>
            <a:r>
              <a:rPr lang="en-US" dirty="0" smtClean="0"/>
              <a:t> to our care. </a:t>
            </a:r>
            <a:br>
              <a:rPr lang="en-US" dirty="0" smtClean="0"/>
            </a:br>
            <a:r>
              <a:rPr lang="en-US" b="1" dirty="0" smtClean="0"/>
              <a:t>131:1b</a:t>
            </a:r>
            <a:r>
              <a:rPr lang="en-US" dirty="0" smtClean="0"/>
              <a:t> Before the hour of breaking the fast came, I was blessed by the presence of the Holy Spirit resting upon me in quiet assurance and in power. </a:t>
            </a:r>
            <a:br>
              <a:rPr lang="en-US" dirty="0" smtClean="0"/>
            </a:br>
            <a:r>
              <a:rPr lang="en-US" b="1" dirty="0" smtClean="0"/>
              <a:t>131:1c</a:t>
            </a:r>
            <a:r>
              <a:rPr lang="en-US" dirty="0" smtClean="0"/>
              <a:t> In the still small voice which giveth light and understanding to the intelligence of man, exalting the soul and sanctifying the spirit, there came unto me the directing voice of Him whose work we are engaged in.</a:t>
            </a:r>
          </a:p>
          <a:p>
            <a:endParaRPr lang="en-US" dirty="0"/>
          </a:p>
          <a:p>
            <a:r>
              <a:rPr lang="en-US" b="1" dirty="0" smtClean="0"/>
              <a:t>John 14:12</a:t>
            </a:r>
            <a:r>
              <a:rPr lang="en-US" dirty="0" smtClean="0"/>
              <a:t> Verily, verily, I say unto you, He that believeth on me, the works that I do shall he do also; and greater works than these shall he do; because I go unto my Father.</a:t>
            </a:r>
            <a:br>
              <a:rPr lang="en-US" dirty="0" smtClean="0"/>
            </a:br>
            <a:endParaRPr lang="en-US" dirty="0" smtClean="0"/>
          </a:p>
          <a:p>
            <a:r>
              <a:rPr lang="en-US" b="1" dirty="0" smtClean="0"/>
              <a:t>Galatians 5:22</a:t>
            </a:r>
            <a:r>
              <a:rPr lang="en-US" dirty="0" smtClean="0"/>
              <a:t> But the fruit of the Spirit is love, joy, peace, long-suffering, gentleness, goodness, faith,</a:t>
            </a:r>
            <a:br>
              <a:rPr lang="en-US" dirty="0" smtClean="0"/>
            </a:br>
            <a:r>
              <a:rPr lang="en-US" b="1" dirty="0" smtClean="0"/>
              <a:t>5:23</a:t>
            </a:r>
            <a:r>
              <a:rPr lang="en-US" dirty="0" smtClean="0"/>
              <a:t> Meekness, temperance; against such there is no law.</a:t>
            </a:r>
            <a:br>
              <a:rPr lang="en-US" dirty="0" smtClean="0"/>
            </a:br>
            <a:r>
              <a:rPr lang="en-US" b="1" dirty="0" smtClean="0"/>
              <a:t>5:24</a:t>
            </a:r>
            <a:r>
              <a:rPr lang="en-US" dirty="0" smtClean="0"/>
              <a:t> And they that are Christ's have crucified the flesh with the affections and lusts.</a:t>
            </a:r>
            <a:br>
              <a:rPr lang="en-US" dirty="0" smtClean="0"/>
            </a:br>
            <a:r>
              <a:rPr lang="en-US" b="1" dirty="0" smtClean="0"/>
              <a:t>5:25</a:t>
            </a:r>
            <a:r>
              <a:rPr lang="en-US" dirty="0" smtClean="0"/>
              <a:t> If we live in the Spirit, let us also walk in the Spirit.</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Emotional experiences such as:</a:t>
            </a:r>
          </a:p>
          <a:p>
            <a:r>
              <a:rPr lang="en-US" dirty="0" smtClean="0"/>
              <a:t>Campfires</a:t>
            </a:r>
          </a:p>
          <a:p>
            <a:r>
              <a:rPr lang="en-US" dirty="0" smtClean="0"/>
              <a:t>Concerts</a:t>
            </a:r>
          </a:p>
          <a:p>
            <a:r>
              <a:rPr lang="en-US" dirty="0" smtClean="0"/>
              <a:t>Praise worship services</a:t>
            </a:r>
          </a:p>
          <a:p>
            <a:r>
              <a:rPr lang="en-US" dirty="0" smtClean="0"/>
              <a:t>Emotionally charged preaching services</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trust in the arm of flesh, meaning don’t just trust that something is from God because the preacher said so. </a:t>
            </a:r>
          </a:p>
          <a:p>
            <a:endParaRPr lang="en-US" dirty="0"/>
          </a:p>
          <a:p>
            <a:r>
              <a:rPr lang="en-US" dirty="0" smtClean="0"/>
              <a:t>Not all that is preached comes from God.</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of the revelations or messages from God are delivered</a:t>
            </a:r>
            <a:r>
              <a:rPr lang="en-US" baseline="0" dirty="0" smtClean="0"/>
              <a:t> by the “spirit of man” and not by the “spirit of God”.  It can be difficult to tell the difference.</a:t>
            </a:r>
          </a:p>
          <a:p>
            <a:endParaRPr lang="en-US" baseline="0" dirty="0" smtClean="0"/>
          </a:p>
          <a:p>
            <a:r>
              <a:rPr lang="en-US" b="1" dirty="0" smtClean="0"/>
              <a:t>Revelation</a:t>
            </a:r>
            <a:r>
              <a:rPr lang="en-US" b="1" baseline="0" dirty="0" smtClean="0"/>
              <a:t> </a:t>
            </a:r>
            <a:r>
              <a:rPr lang="en-US" b="1" dirty="0" smtClean="0"/>
              <a:t>2:2</a:t>
            </a:r>
            <a:r>
              <a:rPr lang="en-US" dirty="0" smtClean="0"/>
              <a:t> I know thy works, and thy labor, and thy patience, and how thou canst not bear them which are evil; and thou hast tried them which say they are apostles, and are not, and hast found them liars;</a:t>
            </a:r>
            <a:br>
              <a:rPr lang="en-US" dirty="0" smtClean="0"/>
            </a:br>
            <a:endParaRPr lang="en-US" dirty="0" smtClean="0"/>
          </a:p>
          <a:p>
            <a:r>
              <a:rPr lang="en-US" baseline="0" dirty="0" smtClean="0"/>
              <a:t>Where is the problem if we have difficulty discerning by which spirit it comes?</a:t>
            </a:r>
          </a:p>
          <a:p>
            <a:r>
              <a:rPr lang="en-US" baseline="0" dirty="0" smtClean="0"/>
              <a:t>	We must not be as in tune with the “Spirit of God” because the spirits can be easily discerned under this Spirit.</a:t>
            </a:r>
          </a:p>
          <a:p>
            <a:endParaRPr lang="en-US" b="1" dirty="0" smtClean="0"/>
          </a:p>
          <a:p>
            <a:r>
              <a:rPr lang="en-US" b="1" dirty="0" smtClean="0"/>
              <a:t>1 Corinthians 2:11 </a:t>
            </a:r>
            <a:r>
              <a:rPr lang="en-US" dirty="0" smtClean="0"/>
              <a:t>For what man </a:t>
            </a:r>
            <a:r>
              <a:rPr lang="en-US" dirty="0" err="1" smtClean="0"/>
              <a:t>knoweth</a:t>
            </a:r>
            <a:r>
              <a:rPr lang="en-US" dirty="0" smtClean="0"/>
              <a:t> the things of a man, save the spirit of man which is in him? even so the things of God </a:t>
            </a:r>
            <a:r>
              <a:rPr lang="en-US" dirty="0" err="1" smtClean="0"/>
              <a:t>knoweth</a:t>
            </a:r>
            <a:r>
              <a:rPr lang="en-US" dirty="0" smtClean="0"/>
              <a:t> no man, except he has the Spirit of God.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Squint means to be leery and be extra careful with what you claim/blame on God</a:t>
            </a:r>
            <a:endParaRPr lang="en-US" dirty="0"/>
          </a:p>
        </p:txBody>
      </p:sp>
      <p:sp>
        <p:nvSpPr>
          <p:cNvPr id="4" name="Slide Number Placeholder 3"/>
          <p:cNvSpPr>
            <a:spLocks noGrp="1"/>
          </p:cNvSpPr>
          <p:nvPr>
            <p:ph type="sldNum" sz="quarter" idx="10"/>
          </p:nvPr>
        </p:nvSpPr>
        <p:spPr/>
        <p:txBody>
          <a:bodyPr/>
          <a:lstStyle/>
          <a:p>
            <a:fld id="{116843BB-D909-4576-BB3D-ECBDE38698A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9271B90-3F0E-46BA-9A1B-764CB78AE78F}" type="datetimeFigureOut">
              <a:rPr lang="en-US" smtClean="0"/>
              <a:pPr/>
              <a:t>8/16/2015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8DC442F-0E38-49A6-9468-B98CD08114A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271B90-3F0E-46BA-9A1B-764CB78AE78F}" type="datetimeFigureOut">
              <a:rPr lang="en-US" smtClean="0"/>
              <a:pPr/>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C442F-0E38-49A6-9468-B98CD08114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8DC442F-0E38-49A6-9468-B98CD08114A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271B90-3F0E-46BA-9A1B-764CB78AE78F}" type="datetimeFigureOut">
              <a:rPr lang="en-US" smtClean="0"/>
              <a:pPr/>
              <a:t>8/16/2015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271B90-3F0E-46BA-9A1B-764CB78AE78F}" type="datetimeFigureOut">
              <a:rPr lang="en-US" smtClean="0"/>
              <a:pPr/>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8DC442F-0E38-49A6-9468-B98CD08114A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9271B90-3F0E-46BA-9A1B-764CB78AE78F}" type="datetimeFigureOut">
              <a:rPr lang="en-US" smtClean="0"/>
              <a:pPr/>
              <a:t>8/16/2015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8DC442F-0E38-49A6-9468-B98CD08114A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9271B90-3F0E-46BA-9A1B-764CB78AE78F}" type="datetimeFigureOut">
              <a:rPr lang="en-US" smtClean="0"/>
              <a:pPr/>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C442F-0E38-49A6-9468-B98CD08114A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271B90-3F0E-46BA-9A1B-764CB78AE78F}" type="datetimeFigureOut">
              <a:rPr lang="en-US" smtClean="0"/>
              <a:pPr/>
              <a:t>8/16/2015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8DC442F-0E38-49A6-9468-B98CD08114A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271B90-3F0E-46BA-9A1B-764CB78AE78F}" type="datetimeFigureOut">
              <a:rPr lang="en-US" smtClean="0"/>
              <a:pPr/>
              <a:t>8/16/2015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8DC442F-0E38-49A6-9468-B98CD08114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9271B90-3F0E-46BA-9A1B-764CB78AE78F}" type="datetimeFigureOut">
              <a:rPr lang="en-US" smtClean="0"/>
              <a:pPr/>
              <a:t>8/16/2015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8DC442F-0E38-49A6-9468-B98CD08114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8DC442F-0E38-49A6-9468-B98CD08114A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9271B90-3F0E-46BA-9A1B-764CB78AE78F}" type="datetimeFigureOut">
              <a:rPr lang="en-US" smtClean="0"/>
              <a:pPr/>
              <a:t>8/16/2015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8DC442F-0E38-49A6-9468-B98CD08114A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9271B90-3F0E-46BA-9A1B-764CB78AE78F}" type="datetimeFigureOut">
              <a:rPr lang="en-US" smtClean="0"/>
              <a:pPr/>
              <a:t>8/16/2015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9271B90-3F0E-46BA-9A1B-764CB78AE78F}" type="datetimeFigureOut">
              <a:rPr lang="en-US" smtClean="0"/>
              <a:pPr/>
              <a:t>8/16/2015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8DC442F-0E38-49A6-9468-B98CD08114A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895600"/>
            <a:ext cx="8534400" cy="762000"/>
          </a:xfrm>
        </p:spPr>
        <p:txBody>
          <a:bodyPr>
            <a:normAutofit/>
          </a:bodyPr>
          <a:lstStyle/>
          <a:p>
            <a:r>
              <a:rPr lang="en-US" sz="2000" dirty="0" smtClean="0"/>
              <a:t>How to know when it </a:t>
            </a:r>
            <a:r>
              <a:rPr lang="en-US" sz="2800" dirty="0" smtClean="0"/>
              <a:t>is</a:t>
            </a:r>
            <a:r>
              <a:rPr lang="en-US" sz="2000" dirty="0" smtClean="0"/>
              <a:t> the Spirit</a:t>
            </a:r>
            <a:endParaRPr lang="en-US" sz="2000" dirty="0"/>
          </a:p>
        </p:txBody>
      </p:sp>
      <p:sp>
        <p:nvSpPr>
          <p:cNvPr id="2" name="Title 1"/>
          <p:cNvSpPr>
            <a:spLocks noGrp="1"/>
          </p:cNvSpPr>
          <p:nvPr>
            <p:ph type="ctrTitle"/>
          </p:nvPr>
        </p:nvSpPr>
        <p:spPr>
          <a:xfrm>
            <a:off x="685800" y="1295400"/>
            <a:ext cx="7772400" cy="838200"/>
          </a:xfrm>
        </p:spPr>
        <p:txBody>
          <a:bodyPr>
            <a:normAutofit/>
          </a:bodyPr>
          <a:lstStyle/>
          <a:p>
            <a:r>
              <a:rPr lang="en-US" sz="4800" dirty="0" smtClean="0"/>
              <a:t>Emotion vs. Spirit</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Practice (cont.)</a:t>
            </a:r>
            <a:endParaRPr lang="en-US" sz="4400" b="1" dirty="0"/>
          </a:p>
        </p:txBody>
      </p:sp>
      <p:sp>
        <p:nvSpPr>
          <p:cNvPr id="3" name="Content Placeholder 2"/>
          <p:cNvSpPr>
            <a:spLocks noGrp="1"/>
          </p:cNvSpPr>
          <p:nvPr>
            <p:ph sz="quarter" idx="1"/>
          </p:nvPr>
        </p:nvSpPr>
        <p:spPr>
          <a:xfrm>
            <a:off x="304800" y="1600200"/>
            <a:ext cx="8503920" cy="4724400"/>
          </a:xfrm>
        </p:spPr>
        <p:txBody>
          <a:bodyPr>
            <a:normAutofit fontScale="85000" lnSpcReduction="10000"/>
          </a:bodyPr>
          <a:lstStyle/>
          <a:p>
            <a:pPr>
              <a:spcAft>
                <a:spcPts val="800"/>
              </a:spcAft>
            </a:pPr>
            <a:r>
              <a:rPr lang="en-US" sz="3200" dirty="0" smtClean="0"/>
              <a:t>Learn to know and recognize the Spirit of God when strong emotion is not present</a:t>
            </a:r>
          </a:p>
          <a:p>
            <a:pPr lvl="1">
              <a:spcAft>
                <a:spcPts val="800"/>
              </a:spcAft>
            </a:pPr>
            <a:r>
              <a:rPr lang="en-US" sz="2600" dirty="0" smtClean="0">
                <a:solidFill>
                  <a:schemeClr val="tx1"/>
                </a:solidFill>
              </a:rPr>
              <a:t>Ask for experiences and actively seek them out</a:t>
            </a:r>
          </a:p>
          <a:p>
            <a:pPr lvl="2">
              <a:spcAft>
                <a:spcPts val="800"/>
              </a:spcAft>
            </a:pPr>
            <a:r>
              <a:rPr lang="en-US" sz="2600" dirty="0" smtClean="0"/>
              <a:t>James 4:2 “…ye have not, because ye ask not.”</a:t>
            </a:r>
          </a:p>
          <a:p>
            <a:pPr lvl="1">
              <a:spcAft>
                <a:spcPts val="800"/>
              </a:spcAft>
            </a:pPr>
            <a:r>
              <a:rPr lang="en-US" sz="2600" dirty="0" smtClean="0">
                <a:solidFill>
                  <a:schemeClr val="tx1"/>
                </a:solidFill>
              </a:rPr>
              <a:t>Spend time praying in quiet</a:t>
            </a:r>
          </a:p>
          <a:p>
            <a:pPr lvl="1">
              <a:spcAft>
                <a:spcPts val="800"/>
              </a:spcAft>
            </a:pPr>
            <a:r>
              <a:rPr lang="en-US" sz="2600" dirty="0" smtClean="0">
                <a:solidFill>
                  <a:schemeClr val="tx1"/>
                </a:solidFill>
              </a:rPr>
              <a:t>Spend time studying alone and asking God’s Spirit to teach you</a:t>
            </a:r>
          </a:p>
          <a:p>
            <a:pPr lvl="2">
              <a:spcAft>
                <a:spcPts val="800"/>
              </a:spcAft>
            </a:pPr>
            <a:r>
              <a:rPr lang="en-US" sz="2600" b="1" dirty="0" smtClean="0"/>
              <a:t>Moroni 10:5</a:t>
            </a:r>
            <a:r>
              <a:rPr lang="en-US" sz="2600" dirty="0" smtClean="0"/>
              <a:t> And if ye shall ask with a sincere heart, with real intent, having faith in Christ, he will manifest the truth of it unto you, by the power of the Holy Ghost; and by the power of the Holy Ghost, ye may know the truth of all things.</a:t>
            </a:r>
          </a:p>
          <a:p>
            <a:pPr lvl="2">
              <a:buNone/>
            </a:pPr>
            <a:r>
              <a:rPr lang="en-US" dirty="0" smtClean="0"/>
              <a:t/>
            </a:r>
            <a:br>
              <a:rPr lang="en-US" dirty="0" smtClean="0"/>
            </a:b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Practice (cont.)</a:t>
            </a:r>
            <a:endParaRPr lang="en-US" sz="4400" b="1" dirty="0"/>
          </a:p>
        </p:txBody>
      </p:sp>
      <p:sp>
        <p:nvSpPr>
          <p:cNvPr id="4" name="Rectangle 3"/>
          <p:cNvSpPr/>
          <p:nvPr/>
        </p:nvSpPr>
        <p:spPr>
          <a:xfrm>
            <a:off x="228600" y="2743200"/>
            <a:ext cx="4343400" cy="5334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Leads to truth and is</a:t>
            </a:r>
          </a:p>
          <a:p>
            <a:r>
              <a:rPr lang="en-US" dirty="0" smtClean="0">
                <a:solidFill>
                  <a:schemeClr val="tx1"/>
                </a:solidFill>
              </a:rPr>
              <a:t>          consistent with scripture</a:t>
            </a:r>
            <a:endParaRPr lang="en-US" dirty="0">
              <a:solidFill>
                <a:schemeClr val="tx1"/>
              </a:solidFill>
            </a:endParaRPr>
          </a:p>
        </p:txBody>
      </p:sp>
      <p:sp>
        <p:nvSpPr>
          <p:cNvPr id="5" name="Rectangle 4"/>
          <p:cNvSpPr/>
          <p:nvPr/>
        </p:nvSpPr>
        <p:spPr>
          <a:xfrm>
            <a:off x="228600" y="2057400"/>
            <a:ext cx="4343400" cy="5334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Enlightens our mind/opens to knowledge of God</a:t>
            </a:r>
            <a:endParaRPr lang="en-US" dirty="0">
              <a:solidFill>
                <a:schemeClr val="tx1"/>
              </a:solidFill>
            </a:endParaRPr>
          </a:p>
        </p:txBody>
      </p:sp>
      <p:sp>
        <p:nvSpPr>
          <p:cNvPr id="6" name="Rectangle 5"/>
          <p:cNvSpPr/>
          <p:nvPr/>
        </p:nvSpPr>
        <p:spPr>
          <a:xfrm>
            <a:off x="228600" y="3429000"/>
            <a:ext cx="4343400" cy="6096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Speaks in a still small voice</a:t>
            </a:r>
            <a:endParaRPr lang="en-US" dirty="0">
              <a:solidFill>
                <a:schemeClr val="tx1"/>
              </a:solidFill>
            </a:endParaRPr>
          </a:p>
        </p:txBody>
      </p:sp>
      <p:sp>
        <p:nvSpPr>
          <p:cNvPr id="7" name="Rectangle 6"/>
          <p:cNvSpPr/>
          <p:nvPr/>
        </p:nvSpPr>
        <p:spPr>
          <a:xfrm>
            <a:off x="228600" y="4191000"/>
            <a:ext cx="4343400" cy="5334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Connects us to power of God</a:t>
            </a:r>
            <a:endParaRPr lang="en-US" dirty="0">
              <a:solidFill>
                <a:schemeClr val="tx1"/>
              </a:solidFill>
            </a:endParaRPr>
          </a:p>
        </p:txBody>
      </p:sp>
      <p:sp>
        <p:nvSpPr>
          <p:cNvPr id="8" name="Rectangle 7"/>
          <p:cNvSpPr/>
          <p:nvPr/>
        </p:nvSpPr>
        <p:spPr>
          <a:xfrm>
            <a:off x="228600" y="1600200"/>
            <a:ext cx="4343400" cy="3048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SPIRITUAL EXPERIENCES</a:t>
            </a:r>
            <a:endParaRPr lang="en-US" b="1" dirty="0">
              <a:solidFill>
                <a:schemeClr val="tx1"/>
              </a:solidFill>
            </a:endParaRPr>
          </a:p>
        </p:txBody>
      </p:sp>
      <p:sp>
        <p:nvSpPr>
          <p:cNvPr id="9" name="TextBox 8"/>
          <p:cNvSpPr txBox="1"/>
          <p:nvPr/>
        </p:nvSpPr>
        <p:spPr>
          <a:xfrm>
            <a:off x="3352800" y="2286000"/>
            <a:ext cx="1192955" cy="307777"/>
          </a:xfrm>
          <a:prstGeom prst="rect">
            <a:avLst/>
          </a:prstGeom>
          <a:noFill/>
          <a:ln w="12700">
            <a:noFill/>
          </a:ln>
        </p:spPr>
        <p:txBody>
          <a:bodyPr wrap="none" rtlCol="0">
            <a:spAutoFit/>
          </a:bodyPr>
          <a:lstStyle/>
          <a:p>
            <a:r>
              <a:rPr lang="en-US" sz="1400" b="1" dirty="0" smtClean="0">
                <a:ln w="12700">
                  <a:noFill/>
                </a:ln>
                <a:solidFill>
                  <a:srgbClr val="FFFF00"/>
                </a:solidFill>
              </a:rPr>
              <a:t>D&amp;C 90:4b</a:t>
            </a:r>
            <a:endParaRPr lang="en-US" sz="1400" b="1" dirty="0">
              <a:ln w="12700">
                <a:noFill/>
              </a:ln>
              <a:solidFill>
                <a:srgbClr val="FFFF00"/>
              </a:solidFill>
            </a:endParaRPr>
          </a:p>
        </p:txBody>
      </p:sp>
      <p:sp>
        <p:nvSpPr>
          <p:cNvPr id="10" name="TextBox 9"/>
          <p:cNvSpPr txBox="1"/>
          <p:nvPr/>
        </p:nvSpPr>
        <p:spPr>
          <a:xfrm>
            <a:off x="3364089" y="3595512"/>
            <a:ext cx="1093569" cy="307777"/>
          </a:xfrm>
          <a:prstGeom prst="rect">
            <a:avLst/>
          </a:prstGeom>
          <a:noFill/>
          <a:ln w="12700">
            <a:noFill/>
          </a:ln>
        </p:spPr>
        <p:txBody>
          <a:bodyPr wrap="none" rtlCol="0">
            <a:spAutoFit/>
          </a:bodyPr>
          <a:lstStyle/>
          <a:p>
            <a:r>
              <a:rPr lang="en-US" sz="1400" b="1" dirty="0" smtClean="0">
                <a:ln w="12700">
                  <a:noFill/>
                </a:ln>
                <a:solidFill>
                  <a:srgbClr val="FFFF00"/>
                </a:solidFill>
              </a:rPr>
              <a:t>D&amp;C 131:1</a:t>
            </a:r>
            <a:endParaRPr lang="en-US" sz="1400" b="1" dirty="0">
              <a:ln w="12700">
                <a:noFill/>
              </a:ln>
              <a:solidFill>
                <a:srgbClr val="FFFF00"/>
              </a:solidFill>
            </a:endParaRPr>
          </a:p>
        </p:txBody>
      </p:sp>
      <p:sp>
        <p:nvSpPr>
          <p:cNvPr id="11" name="TextBox 10"/>
          <p:cNvSpPr txBox="1"/>
          <p:nvPr/>
        </p:nvSpPr>
        <p:spPr>
          <a:xfrm>
            <a:off x="3352800" y="2892623"/>
            <a:ext cx="1167307" cy="307777"/>
          </a:xfrm>
          <a:prstGeom prst="rect">
            <a:avLst/>
          </a:prstGeom>
          <a:noFill/>
          <a:ln w="12700">
            <a:noFill/>
          </a:ln>
        </p:spPr>
        <p:txBody>
          <a:bodyPr wrap="none" rtlCol="0">
            <a:spAutoFit/>
          </a:bodyPr>
          <a:lstStyle/>
          <a:p>
            <a:r>
              <a:rPr lang="en-US" sz="1400" b="1" dirty="0" smtClean="0">
                <a:ln w="12700">
                  <a:noFill/>
                </a:ln>
                <a:solidFill>
                  <a:srgbClr val="FFFF00"/>
                </a:solidFill>
              </a:rPr>
              <a:t>John 16:13</a:t>
            </a:r>
            <a:endParaRPr lang="en-US" sz="1400" b="1" dirty="0">
              <a:ln w="12700">
                <a:noFill/>
              </a:ln>
              <a:solidFill>
                <a:srgbClr val="FFFF00"/>
              </a:solidFill>
            </a:endParaRPr>
          </a:p>
        </p:txBody>
      </p:sp>
      <p:sp>
        <p:nvSpPr>
          <p:cNvPr id="12" name="TextBox 11"/>
          <p:cNvSpPr txBox="1"/>
          <p:nvPr/>
        </p:nvSpPr>
        <p:spPr>
          <a:xfrm>
            <a:off x="3352800" y="4182534"/>
            <a:ext cx="1167307" cy="307777"/>
          </a:xfrm>
          <a:prstGeom prst="rect">
            <a:avLst/>
          </a:prstGeom>
          <a:noFill/>
          <a:ln w="12700">
            <a:noFill/>
          </a:ln>
        </p:spPr>
        <p:txBody>
          <a:bodyPr wrap="none" rtlCol="0">
            <a:spAutoFit/>
          </a:bodyPr>
          <a:lstStyle/>
          <a:p>
            <a:r>
              <a:rPr lang="en-US" sz="1400" b="1" dirty="0" smtClean="0">
                <a:ln w="12700">
                  <a:noFill/>
                </a:ln>
                <a:solidFill>
                  <a:srgbClr val="FFFF00"/>
                </a:solidFill>
              </a:rPr>
              <a:t>John 14:12</a:t>
            </a:r>
            <a:endParaRPr lang="en-US" sz="1400" b="1" dirty="0">
              <a:ln w="12700">
                <a:noFill/>
              </a:ln>
              <a:solidFill>
                <a:srgbClr val="FFFF00"/>
              </a:solidFill>
            </a:endParaRPr>
          </a:p>
        </p:txBody>
      </p:sp>
      <p:sp>
        <p:nvSpPr>
          <p:cNvPr id="15" name="Rectangle 14"/>
          <p:cNvSpPr/>
          <p:nvPr/>
        </p:nvSpPr>
        <p:spPr>
          <a:xfrm>
            <a:off x="4572000" y="2743200"/>
            <a:ext cx="4343400" cy="533400"/>
          </a:xfrm>
          <a:prstGeom prst="rect">
            <a:avLst/>
          </a:prstGeom>
          <a:solidFill>
            <a:schemeClr val="accent5">
              <a:lumMod val="60000"/>
              <a:lumOff val="4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Study the scriptures so that you know if it is truth (hold to rod)</a:t>
            </a:r>
            <a:endParaRPr lang="en-US" dirty="0">
              <a:solidFill>
                <a:schemeClr val="tx1"/>
              </a:solidFill>
            </a:endParaRPr>
          </a:p>
        </p:txBody>
      </p:sp>
      <p:sp>
        <p:nvSpPr>
          <p:cNvPr id="16" name="Rectangle 15"/>
          <p:cNvSpPr/>
          <p:nvPr/>
        </p:nvSpPr>
        <p:spPr>
          <a:xfrm>
            <a:off x="4572000" y="2057400"/>
            <a:ext cx="4343400" cy="533400"/>
          </a:xfrm>
          <a:prstGeom prst="rect">
            <a:avLst/>
          </a:prstGeom>
          <a:solidFill>
            <a:schemeClr val="accent5">
              <a:lumMod val="60000"/>
              <a:lumOff val="4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Check yourself during “spiritual” experiences to see if this is happening</a:t>
            </a:r>
            <a:endParaRPr lang="en-US" dirty="0">
              <a:solidFill>
                <a:schemeClr val="tx1"/>
              </a:solidFill>
            </a:endParaRPr>
          </a:p>
        </p:txBody>
      </p:sp>
      <p:sp>
        <p:nvSpPr>
          <p:cNvPr id="17" name="Rectangle 16"/>
          <p:cNvSpPr/>
          <p:nvPr/>
        </p:nvSpPr>
        <p:spPr>
          <a:xfrm>
            <a:off x="4572000" y="3429000"/>
            <a:ext cx="4343400" cy="609600"/>
          </a:xfrm>
          <a:prstGeom prst="rect">
            <a:avLst/>
          </a:prstGeom>
          <a:solidFill>
            <a:schemeClr val="accent5">
              <a:lumMod val="60000"/>
              <a:lumOff val="4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Spend time in quiet prayer to learn this voice</a:t>
            </a:r>
            <a:endParaRPr lang="en-US" dirty="0">
              <a:solidFill>
                <a:schemeClr val="tx1"/>
              </a:solidFill>
            </a:endParaRPr>
          </a:p>
        </p:txBody>
      </p:sp>
      <p:sp>
        <p:nvSpPr>
          <p:cNvPr id="18" name="Rectangle 17"/>
          <p:cNvSpPr/>
          <p:nvPr/>
        </p:nvSpPr>
        <p:spPr>
          <a:xfrm>
            <a:off x="4572000" y="4191000"/>
            <a:ext cx="4343400" cy="533400"/>
          </a:xfrm>
          <a:prstGeom prst="rect">
            <a:avLst/>
          </a:prstGeom>
          <a:solidFill>
            <a:schemeClr val="accent5">
              <a:lumMod val="60000"/>
              <a:lumOff val="4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Determine if the gifts and/or fruits of the Holy Spirit are present</a:t>
            </a:r>
            <a:endParaRPr lang="en-US" dirty="0">
              <a:solidFill>
                <a:schemeClr val="tx1"/>
              </a:solidFill>
            </a:endParaRPr>
          </a:p>
        </p:txBody>
      </p:sp>
      <p:sp>
        <p:nvSpPr>
          <p:cNvPr id="19" name="Rectangle 18"/>
          <p:cNvSpPr/>
          <p:nvPr/>
        </p:nvSpPr>
        <p:spPr>
          <a:xfrm>
            <a:off x="4572000" y="1600200"/>
            <a:ext cx="4343400" cy="304800"/>
          </a:xfrm>
          <a:prstGeom prst="rect">
            <a:avLst/>
          </a:prstGeom>
          <a:solidFill>
            <a:schemeClr val="accent5">
              <a:lumMod val="60000"/>
              <a:lumOff val="4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HOW TO PRACTICE:</a:t>
            </a:r>
            <a:endParaRPr lang="en-US" b="1" dirty="0">
              <a:solidFill>
                <a:schemeClr val="tx1"/>
              </a:solidFill>
            </a:endParaRPr>
          </a:p>
        </p:txBody>
      </p:sp>
      <p:sp>
        <p:nvSpPr>
          <p:cNvPr id="20" name="TextBox 19"/>
          <p:cNvSpPr txBox="1"/>
          <p:nvPr/>
        </p:nvSpPr>
        <p:spPr>
          <a:xfrm>
            <a:off x="3276600" y="4439201"/>
            <a:ext cx="1295400" cy="307777"/>
          </a:xfrm>
          <a:prstGeom prst="rect">
            <a:avLst/>
          </a:prstGeom>
          <a:noFill/>
          <a:ln w="12700">
            <a:noFill/>
          </a:ln>
        </p:spPr>
        <p:txBody>
          <a:bodyPr wrap="square" rtlCol="0">
            <a:spAutoFit/>
          </a:bodyPr>
          <a:lstStyle/>
          <a:p>
            <a:r>
              <a:rPr lang="en-US" sz="1400" b="1" dirty="0" smtClean="0">
                <a:ln w="12700">
                  <a:noFill/>
                </a:ln>
                <a:solidFill>
                  <a:srgbClr val="FFFF00"/>
                </a:solidFill>
              </a:rPr>
              <a:t>Gal. 5:22-25</a:t>
            </a:r>
            <a:endParaRPr lang="en-US" sz="1400" b="1" dirty="0">
              <a:ln w="12700">
                <a:noFill/>
              </a:ln>
              <a:solidFill>
                <a:srgbClr val="FFFF00"/>
              </a:solidFill>
            </a:endParaRPr>
          </a:p>
        </p:txBody>
      </p:sp>
      <p:sp>
        <p:nvSpPr>
          <p:cNvPr id="22" name="TextBox 21"/>
          <p:cNvSpPr txBox="1"/>
          <p:nvPr/>
        </p:nvSpPr>
        <p:spPr>
          <a:xfrm>
            <a:off x="533400" y="4970383"/>
            <a:ext cx="8077200" cy="1354217"/>
          </a:xfrm>
          <a:prstGeom prst="rect">
            <a:avLst/>
          </a:prstGeom>
          <a:noFill/>
        </p:spPr>
        <p:txBody>
          <a:bodyPr wrap="square" rtlCol="0">
            <a:spAutoFit/>
          </a:bodyPr>
          <a:lstStyle/>
          <a:p>
            <a:r>
              <a:rPr lang="en-US" b="1" dirty="0" smtClean="0"/>
              <a:t>1 Corinthians 2</a:t>
            </a:r>
          </a:p>
          <a:p>
            <a:endParaRPr lang="en-US" sz="1000" b="1" dirty="0" smtClean="0"/>
          </a:p>
          <a:p>
            <a:r>
              <a:rPr lang="en-US" b="1" dirty="0" smtClean="0"/>
              <a:t>11 </a:t>
            </a:r>
            <a:r>
              <a:rPr lang="en-US" dirty="0" smtClean="0"/>
              <a:t>For what man </a:t>
            </a:r>
            <a:r>
              <a:rPr lang="en-US" dirty="0" err="1" smtClean="0"/>
              <a:t>knoweth</a:t>
            </a:r>
            <a:r>
              <a:rPr lang="en-US" dirty="0" smtClean="0"/>
              <a:t> the things of a man, save the spirit of man which is in him? even so the things of God </a:t>
            </a:r>
            <a:r>
              <a:rPr lang="en-US" dirty="0" err="1" smtClean="0"/>
              <a:t>knoweth</a:t>
            </a:r>
            <a:r>
              <a:rPr lang="en-US" dirty="0" smtClean="0"/>
              <a:t> no man, except he has the Spirit of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edge">
                                      <p:cBhvr>
                                        <p:cTn id="4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52" y="228600"/>
            <a:ext cx="8534400" cy="762000"/>
          </a:xfrm>
        </p:spPr>
        <p:txBody>
          <a:bodyPr>
            <a:noAutofit/>
          </a:bodyPr>
          <a:lstStyle/>
          <a:p>
            <a:r>
              <a:rPr lang="en-US" sz="3000" b="1" dirty="0" smtClean="0"/>
              <a:t>Why it’s important to know God’s Spirit?</a:t>
            </a:r>
            <a:endParaRPr lang="en-US" sz="3000" b="1" dirty="0"/>
          </a:p>
        </p:txBody>
      </p:sp>
      <p:sp>
        <p:nvSpPr>
          <p:cNvPr id="4" name="TextBox 3"/>
          <p:cNvSpPr txBox="1"/>
          <p:nvPr/>
        </p:nvSpPr>
        <p:spPr>
          <a:xfrm>
            <a:off x="533400" y="1524000"/>
            <a:ext cx="8077200" cy="1477328"/>
          </a:xfrm>
          <a:prstGeom prst="rect">
            <a:avLst/>
          </a:prstGeom>
          <a:noFill/>
        </p:spPr>
        <p:txBody>
          <a:bodyPr wrap="square" rtlCol="0">
            <a:spAutoFit/>
          </a:bodyPr>
          <a:lstStyle/>
          <a:p>
            <a:r>
              <a:rPr lang="en-US" b="1" dirty="0" smtClean="0"/>
              <a:t>Luke 21</a:t>
            </a:r>
          </a:p>
          <a:p>
            <a:endParaRPr lang="en-US" b="1" dirty="0" smtClean="0"/>
          </a:p>
          <a:p>
            <a:r>
              <a:rPr lang="en-US" b="1" dirty="0" smtClean="0"/>
              <a:t>8</a:t>
            </a:r>
            <a:r>
              <a:rPr lang="en-US" dirty="0" smtClean="0"/>
              <a:t> And he said, The time </a:t>
            </a:r>
            <a:r>
              <a:rPr lang="en-US" dirty="0" err="1" smtClean="0"/>
              <a:t>draweth</a:t>
            </a:r>
            <a:r>
              <a:rPr lang="en-US" dirty="0" smtClean="0"/>
              <a:t> near, and therefore take heed that ye be not deceived; for many shall come in my name, saying, I am Christ; go ye not therefore after them.</a:t>
            </a:r>
            <a:endParaRPr lang="en-US" dirty="0"/>
          </a:p>
        </p:txBody>
      </p:sp>
      <p:sp>
        <p:nvSpPr>
          <p:cNvPr id="6" name="TextBox 5"/>
          <p:cNvSpPr txBox="1"/>
          <p:nvPr/>
        </p:nvSpPr>
        <p:spPr>
          <a:xfrm>
            <a:off x="533400" y="3110805"/>
            <a:ext cx="8077200" cy="3970318"/>
          </a:xfrm>
          <a:prstGeom prst="rect">
            <a:avLst/>
          </a:prstGeom>
          <a:noFill/>
        </p:spPr>
        <p:txBody>
          <a:bodyPr wrap="square" rtlCol="0">
            <a:spAutoFit/>
          </a:bodyPr>
          <a:lstStyle/>
          <a:p>
            <a:r>
              <a:rPr lang="en-US" b="1" dirty="0" smtClean="0"/>
              <a:t>D&amp;C 45</a:t>
            </a:r>
          </a:p>
          <a:p>
            <a:endParaRPr lang="en-US" b="1" dirty="0" smtClean="0"/>
          </a:p>
          <a:p>
            <a:r>
              <a:rPr lang="en-US" b="1" dirty="0" smtClean="0"/>
              <a:t>10b</a:t>
            </a:r>
            <a:r>
              <a:rPr lang="en-US" dirty="0" smtClean="0"/>
              <a:t> And at that day when I shall come in my glory, shall the parable be fulfilled which I spake concerning the ten virgins; for they that are wise and have received the truth, and have taken the Holy Spirit for their guide, and have not been deceived, verily I say unto you, </a:t>
            </a:r>
            <a:br>
              <a:rPr lang="en-US" dirty="0" smtClean="0"/>
            </a:br>
            <a:r>
              <a:rPr lang="en-US" b="1" dirty="0" smtClean="0"/>
              <a:t>10c</a:t>
            </a:r>
            <a:r>
              <a:rPr lang="en-US" dirty="0" smtClean="0"/>
              <a:t> They shall not be hewn down and cast into the fire, but shall abide the day, and the earth shall be given unto them for an inheritance; </a:t>
            </a:r>
            <a:br>
              <a:rPr lang="en-US" dirty="0" smtClean="0"/>
            </a:br>
            <a:r>
              <a:rPr lang="en-US" b="1" dirty="0" smtClean="0"/>
              <a:t>10d</a:t>
            </a:r>
            <a:r>
              <a:rPr lang="en-US" dirty="0" smtClean="0"/>
              <a:t> and they shall multiply and wax strong, and their children shall grow up without sin unto salvation, for the Lord shall be in their midst, and his glory shall be upon them, and he will be their King and their lawgiver. </a:t>
            </a:r>
            <a:br>
              <a:rPr lang="en-US" dirty="0" smtClean="0"/>
            </a:br>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  Spirit </a:t>
            </a:r>
            <a:r>
              <a:rPr lang="en-US" b="1" dirty="0" err="1" smtClean="0"/>
              <a:t>vs</a:t>
            </a:r>
            <a:r>
              <a:rPr lang="en-US" b="1" dirty="0" smtClean="0"/>
              <a:t> Emotion in a </a:t>
            </a:r>
            <a:r>
              <a:rPr lang="en-US" b="1" dirty="0" smtClean="0"/>
              <a:t>Nut </a:t>
            </a:r>
            <a:r>
              <a:rPr lang="en-US" b="1" dirty="0" smtClean="0"/>
              <a:t>Shell</a:t>
            </a:r>
            <a:endParaRPr lang="en-US" b="1" dirty="0"/>
          </a:p>
        </p:txBody>
      </p:sp>
      <p:sp>
        <p:nvSpPr>
          <p:cNvPr id="3" name="Content Placeholder 2"/>
          <p:cNvSpPr>
            <a:spLocks noGrp="1"/>
          </p:cNvSpPr>
          <p:nvPr>
            <p:ph sz="quarter" idx="1"/>
          </p:nvPr>
        </p:nvSpPr>
        <p:spPr/>
        <p:txBody>
          <a:bodyPr/>
          <a:lstStyle/>
          <a:p>
            <a:pPr>
              <a:buNone/>
            </a:pPr>
            <a:r>
              <a:rPr lang="en-US" b="1" u="sng" dirty="0" smtClean="0"/>
              <a:t>CONCLUSION:</a:t>
            </a:r>
          </a:p>
          <a:p>
            <a:r>
              <a:rPr lang="en-US" dirty="0" smtClean="0"/>
              <a:t>Pray in quiet</a:t>
            </a:r>
          </a:p>
          <a:p>
            <a:r>
              <a:rPr lang="en-US" dirty="0" smtClean="0"/>
              <a:t>Study asking God to teach you</a:t>
            </a:r>
          </a:p>
          <a:p>
            <a:r>
              <a:rPr lang="en-US" dirty="0" smtClean="0"/>
              <a:t>Ask for experiences</a:t>
            </a:r>
          </a:p>
          <a:p>
            <a:r>
              <a:rPr lang="en-US" dirty="0" smtClean="0"/>
              <a:t>Learn what the Spirit of God is like and how it works</a:t>
            </a:r>
          </a:p>
          <a:p>
            <a:r>
              <a:rPr lang="en-US" dirty="0" smtClean="0"/>
              <a:t>Pray for discernment</a:t>
            </a:r>
          </a:p>
          <a:p>
            <a:r>
              <a:rPr lang="en-US" dirty="0" smtClean="0"/>
              <a:t>Be guarded that emotions can appear as spiritual experiences</a:t>
            </a:r>
          </a:p>
          <a:p>
            <a:r>
              <a:rPr lang="en-US" dirty="0" smtClean="0"/>
              <a:t>Try the spirits</a:t>
            </a:r>
            <a:endParaRPr lang="en-US" dirty="0"/>
          </a:p>
        </p:txBody>
      </p:sp>
      <p:pic>
        <p:nvPicPr>
          <p:cNvPr id="1027" name="Picture 3" descr="C:\Users\Benji\AppData\Local\Microsoft\Windows\Temporary Internet Files\Content.IE5\AFTVJSKD\MP900403162[1].jpg"/>
          <p:cNvPicPr>
            <a:picLocks noChangeAspect="1" noChangeArrowheads="1"/>
          </p:cNvPicPr>
          <p:nvPr/>
        </p:nvPicPr>
        <p:blipFill>
          <a:blip r:embed="rId3" cstate="print"/>
          <a:srcRect/>
          <a:stretch>
            <a:fillRect/>
          </a:stretch>
        </p:blipFill>
        <p:spPr bwMode="auto">
          <a:xfrm>
            <a:off x="7434783" y="228600"/>
            <a:ext cx="1480617" cy="990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rgbClr val="C00000"/>
                </a:solidFill>
              </a:rPr>
              <a:t>Emotion vs. Spirit</a:t>
            </a:r>
            <a:endParaRPr lang="en-US" sz="4000" b="1" dirty="0">
              <a:solidFill>
                <a:srgbClr val="C00000"/>
              </a:solidFill>
            </a:endParaRPr>
          </a:p>
        </p:txBody>
      </p:sp>
      <p:sp>
        <p:nvSpPr>
          <p:cNvPr id="3" name="Content Placeholder 2"/>
          <p:cNvSpPr>
            <a:spLocks noGrp="1"/>
          </p:cNvSpPr>
          <p:nvPr>
            <p:ph sz="quarter" idx="1"/>
          </p:nvPr>
        </p:nvSpPr>
        <p:spPr>
          <a:xfrm>
            <a:off x="304800" y="5486400"/>
            <a:ext cx="8503920" cy="914400"/>
          </a:xfrm>
        </p:spPr>
        <p:txBody>
          <a:bodyPr/>
          <a:lstStyle/>
          <a:p>
            <a:pPr algn="ctr">
              <a:buNone/>
            </a:pPr>
            <a:r>
              <a:rPr lang="en-US" dirty="0" smtClean="0">
                <a:ln>
                  <a:solidFill>
                    <a:srgbClr val="002060"/>
                  </a:solidFill>
                </a:ln>
                <a:solidFill>
                  <a:srgbClr val="FFC000"/>
                </a:solidFill>
                <a:latin typeface="Gill Sans Ultra Bold" pitchFamily="34" charset="0"/>
              </a:rPr>
              <a:t>Does God want us to experience emotion in church?</a:t>
            </a:r>
            <a:endParaRPr lang="en-US" dirty="0">
              <a:ln>
                <a:solidFill>
                  <a:srgbClr val="002060"/>
                </a:solidFill>
              </a:ln>
              <a:solidFill>
                <a:srgbClr val="FFC000"/>
              </a:solidFill>
              <a:latin typeface="Gill Sans Ultra Bold" pitchFamily="34" charset="0"/>
            </a:endParaRPr>
          </a:p>
        </p:txBody>
      </p:sp>
      <p:sp>
        <p:nvSpPr>
          <p:cNvPr id="4" name="Content Placeholder 2"/>
          <p:cNvSpPr txBox="1">
            <a:spLocks/>
          </p:cNvSpPr>
          <p:nvPr/>
        </p:nvSpPr>
        <p:spPr>
          <a:xfrm>
            <a:off x="5257800" y="1905000"/>
            <a:ext cx="3200400" cy="5334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r>
              <a:rPr kumimoji="0" lang="en-US" sz="2700" b="0" i="0" u="none" strike="noStrike" kern="1200" cap="none" spc="0" normalizeH="0" baseline="0" noProof="0" dirty="0" smtClean="0">
                <a:ln>
                  <a:noFill/>
                </a:ln>
                <a:solidFill>
                  <a:srgbClr val="FF0000"/>
                </a:solidFill>
                <a:effectLst/>
                <a:uLnTx/>
                <a:uFillTx/>
                <a:latin typeface="Gill Sans Ultra Bold" pitchFamily="34" charset="0"/>
              </a:rPr>
              <a:t>Warm fuzzy</a:t>
            </a:r>
          </a:p>
        </p:txBody>
      </p:sp>
      <p:sp>
        <p:nvSpPr>
          <p:cNvPr id="5" name="Content Placeholder 2"/>
          <p:cNvSpPr txBox="1">
            <a:spLocks/>
          </p:cNvSpPr>
          <p:nvPr/>
        </p:nvSpPr>
        <p:spPr>
          <a:xfrm>
            <a:off x="838200" y="2286000"/>
            <a:ext cx="3200400" cy="5334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r>
              <a:rPr kumimoji="0" lang="en-US" sz="2700" b="0" i="0" u="none" strike="noStrike" kern="1200" cap="none" spc="0" normalizeH="0" baseline="0" noProof="0" dirty="0" smtClean="0">
                <a:ln>
                  <a:noFill/>
                </a:ln>
                <a:solidFill>
                  <a:srgbClr val="00B050"/>
                </a:solidFill>
                <a:effectLst/>
                <a:uLnTx/>
                <a:uFillTx/>
                <a:latin typeface="Gill Sans Ultra Bold" pitchFamily="34" charset="0"/>
              </a:rPr>
              <a:t>Feels good</a:t>
            </a:r>
          </a:p>
        </p:txBody>
      </p:sp>
      <p:sp>
        <p:nvSpPr>
          <p:cNvPr id="6" name="Content Placeholder 2"/>
          <p:cNvSpPr txBox="1">
            <a:spLocks/>
          </p:cNvSpPr>
          <p:nvPr/>
        </p:nvSpPr>
        <p:spPr>
          <a:xfrm>
            <a:off x="685800" y="4267200"/>
            <a:ext cx="5105400" cy="5334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r>
              <a:rPr kumimoji="0" lang="en-US" sz="2700" b="0" i="0" u="none" strike="noStrike" kern="1200" cap="none" spc="0" normalizeH="0" baseline="0" noProof="0" dirty="0" smtClean="0">
                <a:ln>
                  <a:noFill/>
                </a:ln>
                <a:solidFill>
                  <a:srgbClr val="00B0F0"/>
                </a:solidFill>
                <a:effectLst/>
                <a:uLnTx/>
                <a:uFillTx/>
                <a:latin typeface="Gill Sans Ultra Bold" pitchFamily="34" charset="0"/>
              </a:rPr>
              <a:t>Makes you want to change</a:t>
            </a:r>
          </a:p>
        </p:txBody>
      </p:sp>
      <p:sp>
        <p:nvSpPr>
          <p:cNvPr id="7" name="Content Placeholder 2"/>
          <p:cNvSpPr txBox="1">
            <a:spLocks/>
          </p:cNvSpPr>
          <p:nvPr/>
        </p:nvSpPr>
        <p:spPr>
          <a:xfrm>
            <a:off x="3505200" y="3200400"/>
            <a:ext cx="5105400" cy="533400"/>
          </a:xfrm>
          <a:prstGeom prst="rect">
            <a:avLst/>
          </a:prstGeom>
        </p:spPr>
        <p:txBody>
          <a:bodyPr vert="horz">
            <a:normAutofit fontScale="925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r>
              <a:rPr kumimoji="0" lang="en-US" sz="2700" b="0" i="0" u="none" strike="noStrike" kern="1200" cap="none" spc="0" normalizeH="0" baseline="0" noProof="0" dirty="0" smtClean="0">
                <a:ln>
                  <a:noFill/>
                </a:ln>
                <a:solidFill>
                  <a:srgbClr val="7030A0"/>
                </a:solidFill>
                <a:effectLst/>
                <a:uLnTx/>
                <a:uFillTx/>
                <a:latin typeface="Gill Sans Ultra Bold" pitchFamily="34" charset="0"/>
              </a:rPr>
              <a:t>You don’t want to leave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amond(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b="1" dirty="0" smtClean="0"/>
              <a:t>Does God want us to experience emotion in church?</a:t>
            </a:r>
            <a:endParaRPr lang="en-US" sz="2200" b="1" dirty="0"/>
          </a:p>
        </p:txBody>
      </p:sp>
      <p:sp>
        <p:nvSpPr>
          <p:cNvPr id="8" name="TextBox 7"/>
          <p:cNvSpPr txBox="1"/>
          <p:nvPr/>
        </p:nvSpPr>
        <p:spPr>
          <a:xfrm>
            <a:off x="304800" y="1524000"/>
            <a:ext cx="8534400" cy="1231106"/>
          </a:xfrm>
          <a:prstGeom prst="rect">
            <a:avLst/>
          </a:prstGeom>
          <a:noFill/>
        </p:spPr>
        <p:txBody>
          <a:bodyPr wrap="square" rtlCol="0">
            <a:spAutoFit/>
          </a:bodyPr>
          <a:lstStyle/>
          <a:p>
            <a:r>
              <a:rPr lang="en-US" sz="1600" b="1" dirty="0" smtClean="0"/>
              <a:t>Ecclesiastes 3</a:t>
            </a:r>
            <a:r>
              <a:rPr lang="en-US" sz="1600" dirty="0" smtClean="0"/>
              <a:t/>
            </a:r>
            <a:br>
              <a:rPr lang="en-US" sz="1600" dirty="0" smtClean="0"/>
            </a:br>
            <a:r>
              <a:rPr lang="en-US" sz="1000" dirty="0" smtClean="0"/>
              <a:t/>
            </a:r>
            <a:br>
              <a:rPr lang="en-US" sz="1000" dirty="0" smtClean="0"/>
            </a:br>
            <a:r>
              <a:rPr lang="en-US" sz="1600" b="1" dirty="0" smtClean="0"/>
              <a:t>1</a:t>
            </a:r>
            <a:r>
              <a:rPr lang="en-US" sz="1600" dirty="0" smtClean="0"/>
              <a:t> To every thing there is a season, and a time to every purpose under heaven;</a:t>
            </a:r>
            <a:br>
              <a:rPr lang="en-US" sz="1600" dirty="0" smtClean="0"/>
            </a:br>
            <a:r>
              <a:rPr lang="en-US" sz="1600" b="1" dirty="0" smtClean="0"/>
              <a:t>4</a:t>
            </a:r>
            <a:r>
              <a:rPr lang="en-US" sz="1600" dirty="0" smtClean="0"/>
              <a:t> A time to weep, and a time to laugh; a time to mourn, and a time to dance;</a:t>
            </a:r>
            <a:br>
              <a:rPr lang="en-US" sz="1600" dirty="0" smtClean="0"/>
            </a:br>
            <a:r>
              <a:rPr lang="en-US" sz="1600" b="1" dirty="0" smtClean="0"/>
              <a:t>8</a:t>
            </a:r>
            <a:r>
              <a:rPr lang="en-US" sz="1600" dirty="0" smtClean="0"/>
              <a:t> A time to love, and a time to hate; a time of war, and a time of peace.</a:t>
            </a:r>
          </a:p>
        </p:txBody>
      </p:sp>
      <p:sp>
        <p:nvSpPr>
          <p:cNvPr id="10" name="Content Placeholder 2"/>
          <p:cNvSpPr txBox="1">
            <a:spLocks/>
          </p:cNvSpPr>
          <p:nvPr/>
        </p:nvSpPr>
        <p:spPr>
          <a:xfrm>
            <a:off x="304800" y="5486400"/>
            <a:ext cx="8503920" cy="91440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2700" b="0" i="0" u="none" strike="noStrike" kern="1200" cap="none" spc="0" normalizeH="0" baseline="0" noProof="0" dirty="0" smtClean="0">
                <a:ln>
                  <a:solidFill>
                    <a:srgbClr val="002060"/>
                  </a:solidFill>
                </a:ln>
                <a:solidFill>
                  <a:srgbClr val="FFFF00"/>
                </a:solidFill>
                <a:effectLst/>
                <a:uLnTx/>
                <a:uFillTx/>
                <a:latin typeface="Gill Sans Ultra Bold" pitchFamily="34" charset="0"/>
                <a:ea typeface="+mn-ea"/>
                <a:cs typeface="+mn-cs"/>
              </a:rPr>
              <a:t>When you experience the Holy Spirit, you will always experience emotion</a:t>
            </a:r>
            <a:endParaRPr kumimoji="0" lang="en-US" sz="2700" b="0" i="0" u="none" strike="noStrike" kern="1200" cap="none" spc="0" normalizeH="0" baseline="0" noProof="0" dirty="0">
              <a:ln>
                <a:solidFill>
                  <a:srgbClr val="002060"/>
                </a:solidFill>
              </a:ln>
              <a:solidFill>
                <a:srgbClr val="FFFF00"/>
              </a:solidFill>
              <a:effectLst/>
              <a:uLnTx/>
              <a:uFillTx/>
              <a:latin typeface="Gill Sans Ultra Bold" pitchFamily="34" charset="0"/>
              <a:ea typeface="+mn-ea"/>
              <a:cs typeface="+mn-cs"/>
            </a:endParaRPr>
          </a:p>
        </p:txBody>
      </p:sp>
      <p:sp>
        <p:nvSpPr>
          <p:cNvPr id="11" name="TextBox 10"/>
          <p:cNvSpPr txBox="1"/>
          <p:nvPr/>
        </p:nvSpPr>
        <p:spPr>
          <a:xfrm>
            <a:off x="304800" y="2971800"/>
            <a:ext cx="8534400" cy="984885"/>
          </a:xfrm>
          <a:prstGeom prst="rect">
            <a:avLst/>
          </a:prstGeom>
          <a:noFill/>
        </p:spPr>
        <p:txBody>
          <a:bodyPr wrap="square" rtlCol="0">
            <a:spAutoFit/>
          </a:bodyPr>
          <a:lstStyle/>
          <a:p>
            <a:r>
              <a:rPr lang="en-US" sz="1600" b="1" dirty="0" smtClean="0"/>
              <a:t>Genesis</a:t>
            </a:r>
          </a:p>
          <a:p>
            <a:endParaRPr lang="en-US" sz="1000" b="1" dirty="0" smtClean="0"/>
          </a:p>
          <a:p>
            <a:r>
              <a:rPr lang="en-US" sz="1600" b="1" dirty="0" smtClean="0"/>
              <a:t>1:29</a:t>
            </a:r>
            <a:r>
              <a:rPr lang="en-US" sz="1600" dirty="0" smtClean="0"/>
              <a:t> And I, God, created man in mine own image, in the image of mine Only Begotten created I him; male and female created I them.</a:t>
            </a:r>
          </a:p>
        </p:txBody>
      </p:sp>
      <p:sp>
        <p:nvSpPr>
          <p:cNvPr id="12" name="TextBox 11"/>
          <p:cNvSpPr txBox="1"/>
          <p:nvPr/>
        </p:nvSpPr>
        <p:spPr>
          <a:xfrm>
            <a:off x="304800" y="4191000"/>
            <a:ext cx="8534400" cy="1231106"/>
          </a:xfrm>
          <a:prstGeom prst="rect">
            <a:avLst/>
          </a:prstGeom>
          <a:noFill/>
        </p:spPr>
        <p:txBody>
          <a:bodyPr wrap="square" rtlCol="0">
            <a:spAutoFit/>
          </a:bodyPr>
          <a:lstStyle/>
          <a:p>
            <a:r>
              <a:rPr lang="en-US" sz="1600" b="1" dirty="0" smtClean="0"/>
              <a:t>DC</a:t>
            </a:r>
          </a:p>
          <a:p>
            <a:endParaRPr lang="en-US" sz="1000" b="1" dirty="0" smtClean="0"/>
          </a:p>
          <a:p>
            <a:r>
              <a:rPr lang="en-US" sz="1600" b="1" dirty="0" smtClean="0"/>
              <a:t>17:4b</a:t>
            </a:r>
            <a:r>
              <a:rPr lang="en-US" sz="1600" dirty="0" smtClean="0"/>
              <a:t> after his own image and in his own likeness created he them, and gave unto them commandments that they should love and serve him the only living and true God, and that he should be the only being whom they should worship.</a:t>
            </a:r>
          </a:p>
        </p:txBody>
      </p:sp>
      <p:sp>
        <p:nvSpPr>
          <p:cNvPr id="7" name="Oval 6"/>
          <p:cNvSpPr/>
          <p:nvPr/>
        </p:nvSpPr>
        <p:spPr>
          <a:xfrm>
            <a:off x="3124200" y="4724400"/>
            <a:ext cx="914400" cy="533400"/>
          </a:xfrm>
          <a:prstGeom prst="ellipse">
            <a:avLst/>
          </a:prstGeom>
          <a:noFill/>
          <a:ln w="762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ssolv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xit" presetSubtype="0" fill="hold" grpId="1" nodeType="clickEffect">
                                  <p:stCondLst>
                                    <p:cond delay="0"/>
                                  </p:stCondLst>
                                  <p:childTnLst>
                                    <p:animEffect transition="out" filter="dissolve">
                                      <p:cBhvr>
                                        <p:cTn id="32" dur="500"/>
                                        <p:tgtEl>
                                          <p:spTgt spid="7"/>
                                        </p:tgtEl>
                                      </p:cBhvr>
                                    </p:animEffect>
                                    <p:set>
                                      <p:cBhvr>
                                        <p:cTn id="33" dur="1" fill="hold">
                                          <p:stCondLst>
                                            <p:cond delay="499"/>
                                          </p:stCondLst>
                                        </p:cTn>
                                        <p:tgtEl>
                                          <p:spTgt spid="7"/>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fade">
                                      <p:cBhvr>
                                        <p:cTn id="38"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build="p"/>
      <p:bldP spid="11" grpId="0"/>
      <p:bldP spid="12"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Have you ever experienced the H.S.?</a:t>
            </a:r>
            <a:endParaRPr lang="en-US" b="1" dirty="0"/>
          </a:p>
        </p:txBody>
      </p:sp>
      <p:sp>
        <p:nvSpPr>
          <p:cNvPr id="3" name="Content Placeholder 2"/>
          <p:cNvSpPr>
            <a:spLocks noGrp="1"/>
          </p:cNvSpPr>
          <p:nvPr>
            <p:ph sz="quarter" idx="1"/>
          </p:nvPr>
        </p:nvSpPr>
        <p:spPr>
          <a:xfrm>
            <a:off x="304800" y="5486400"/>
            <a:ext cx="8503920" cy="914400"/>
          </a:xfrm>
        </p:spPr>
        <p:txBody>
          <a:bodyPr/>
          <a:lstStyle/>
          <a:p>
            <a:pPr algn="ctr">
              <a:buNone/>
            </a:pPr>
            <a:r>
              <a:rPr lang="en-US" dirty="0" smtClean="0">
                <a:ln>
                  <a:solidFill>
                    <a:srgbClr val="002060"/>
                  </a:solidFill>
                </a:ln>
                <a:solidFill>
                  <a:srgbClr val="FFC000"/>
                </a:solidFill>
                <a:latin typeface="Gill Sans Ultra Bold" pitchFamily="34" charset="0"/>
              </a:rPr>
              <a:t>Does God want us to experience emotion in church?</a:t>
            </a:r>
            <a:endParaRPr lang="en-US" dirty="0">
              <a:ln>
                <a:solidFill>
                  <a:srgbClr val="002060"/>
                </a:solidFill>
              </a:ln>
              <a:solidFill>
                <a:srgbClr val="FFC000"/>
              </a:solidFill>
              <a:latin typeface="Gill Sans Ultra Bold" pitchFamily="34" charset="0"/>
            </a:endParaRPr>
          </a:p>
        </p:txBody>
      </p:sp>
      <p:sp>
        <p:nvSpPr>
          <p:cNvPr id="4" name="Content Placeholder 2"/>
          <p:cNvSpPr txBox="1">
            <a:spLocks/>
          </p:cNvSpPr>
          <p:nvPr/>
        </p:nvSpPr>
        <p:spPr>
          <a:xfrm>
            <a:off x="5257800" y="1905000"/>
            <a:ext cx="3200400" cy="5334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r>
              <a:rPr kumimoji="0" lang="en-US" sz="2700" b="0" i="0" u="none" strike="noStrike" kern="1200" cap="none" spc="0" normalizeH="0" baseline="0" noProof="0" dirty="0" smtClean="0">
                <a:ln>
                  <a:noFill/>
                </a:ln>
                <a:solidFill>
                  <a:srgbClr val="FF0000"/>
                </a:solidFill>
                <a:effectLst/>
                <a:uLnTx/>
                <a:uFillTx/>
                <a:latin typeface="Gill Sans Ultra Bold" pitchFamily="34" charset="0"/>
              </a:rPr>
              <a:t>Warm fuzzy</a:t>
            </a:r>
          </a:p>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endParaRPr kumimoji="0" lang="en-US" sz="2700" b="0" i="0" u="none" strike="noStrike" kern="1200" cap="none" spc="0" normalizeH="0" baseline="0" noProof="0" dirty="0" smtClean="0">
              <a:ln>
                <a:noFill/>
              </a:ln>
              <a:solidFill>
                <a:srgbClr val="FF0000"/>
              </a:solidFill>
              <a:effectLst/>
              <a:uLnTx/>
              <a:uFillTx/>
              <a:latin typeface="Gill Sans Ultra Bold" pitchFamily="34" charset="0"/>
            </a:endParaRPr>
          </a:p>
        </p:txBody>
      </p:sp>
      <p:sp>
        <p:nvSpPr>
          <p:cNvPr id="5" name="Content Placeholder 2"/>
          <p:cNvSpPr txBox="1">
            <a:spLocks/>
          </p:cNvSpPr>
          <p:nvPr/>
        </p:nvSpPr>
        <p:spPr>
          <a:xfrm>
            <a:off x="838200" y="2286000"/>
            <a:ext cx="3200400" cy="5334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r>
              <a:rPr kumimoji="0" lang="en-US" sz="2700" b="0" i="0" u="none" strike="noStrike" kern="1200" cap="none" spc="0" normalizeH="0" baseline="0" noProof="0" dirty="0" smtClean="0">
                <a:ln>
                  <a:noFill/>
                </a:ln>
                <a:solidFill>
                  <a:srgbClr val="00B050"/>
                </a:solidFill>
                <a:effectLst/>
                <a:uLnTx/>
                <a:uFillTx/>
                <a:latin typeface="Gill Sans Ultra Bold" pitchFamily="34" charset="0"/>
              </a:rPr>
              <a:t>Feels good</a:t>
            </a:r>
          </a:p>
        </p:txBody>
      </p:sp>
      <p:sp>
        <p:nvSpPr>
          <p:cNvPr id="6" name="Content Placeholder 2"/>
          <p:cNvSpPr txBox="1">
            <a:spLocks/>
          </p:cNvSpPr>
          <p:nvPr/>
        </p:nvSpPr>
        <p:spPr>
          <a:xfrm>
            <a:off x="685800" y="4267200"/>
            <a:ext cx="5105400" cy="5334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r>
              <a:rPr kumimoji="0" lang="en-US" sz="2700" b="0" i="0" u="none" strike="noStrike" kern="1200" cap="none" spc="0" normalizeH="0" baseline="0" noProof="0" dirty="0" smtClean="0">
                <a:ln>
                  <a:noFill/>
                </a:ln>
                <a:solidFill>
                  <a:srgbClr val="00B0F0"/>
                </a:solidFill>
                <a:effectLst/>
                <a:uLnTx/>
                <a:uFillTx/>
                <a:latin typeface="Gill Sans Ultra Bold" pitchFamily="34" charset="0"/>
              </a:rPr>
              <a:t>Makes you want to change</a:t>
            </a:r>
          </a:p>
        </p:txBody>
      </p:sp>
      <p:sp>
        <p:nvSpPr>
          <p:cNvPr id="7" name="Content Placeholder 2"/>
          <p:cNvSpPr txBox="1">
            <a:spLocks/>
          </p:cNvSpPr>
          <p:nvPr/>
        </p:nvSpPr>
        <p:spPr>
          <a:xfrm>
            <a:off x="3505200" y="3200400"/>
            <a:ext cx="5105400" cy="533400"/>
          </a:xfrm>
          <a:prstGeom prst="rect">
            <a:avLst/>
          </a:prstGeom>
        </p:spPr>
        <p:txBody>
          <a:bodyPr vert="horz">
            <a:normAutofit fontScale="925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r>
              <a:rPr kumimoji="0" lang="en-US" sz="2700" b="0" i="0" u="none" strike="noStrike" kern="1200" cap="none" spc="0" normalizeH="0" baseline="0" noProof="0" dirty="0" smtClean="0">
                <a:ln>
                  <a:noFill/>
                </a:ln>
                <a:solidFill>
                  <a:srgbClr val="7030A0"/>
                </a:solidFill>
                <a:effectLst/>
                <a:uLnTx/>
                <a:uFillTx/>
                <a:latin typeface="Gill Sans Ultra Bold" pitchFamily="34" charset="0"/>
              </a:rPr>
              <a:t>You don’t want to leave</a:t>
            </a:r>
          </a:p>
        </p:txBody>
      </p:sp>
      <p:sp>
        <p:nvSpPr>
          <p:cNvPr id="8" name="Content Placeholder 2"/>
          <p:cNvSpPr txBox="1">
            <a:spLocks/>
          </p:cNvSpPr>
          <p:nvPr/>
        </p:nvSpPr>
        <p:spPr>
          <a:xfrm>
            <a:off x="4800600" y="2362200"/>
            <a:ext cx="3657600" cy="30480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en-US" sz="1200" dirty="0" smtClean="0">
                <a:solidFill>
                  <a:srgbClr val="FF0000"/>
                </a:solidFill>
                <a:latin typeface="Gill Sans Ultra Bold" pitchFamily="34" charset="0"/>
              </a:rPr>
              <a:t>(b</a:t>
            </a:r>
            <a:r>
              <a:rPr kumimoji="0" lang="en-US" sz="1200" b="0" i="0" u="none" strike="noStrike" kern="1200" cap="none" spc="0" normalizeH="0" baseline="0" noProof="0" dirty="0" err="1" smtClean="0">
                <a:ln>
                  <a:noFill/>
                </a:ln>
                <a:solidFill>
                  <a:srgbClr val="FF0000"/>
                </a:solidFill>
                <a:effectLst/>
                <a:uLnTx/>
                <a:uFillTx/>
                <a:latin typeface="Gill Sans Ultra Bold" pitchFamily="34" charset="0"/>
              </a:rPr>
              <a:t>urning</a:t>
            </a:r>
            <a:r>
              <a:rPr kumimoji="0" lang="en-US" sz="1200" b="0" i="0" u="none" strike="noStrike" kern="1200" cap="none" spc="0" normalizeH="0" baseline="0" noProof="0" dirty="0" smtClean="0">
                <a:ln>
                  <a:noFill/>
                </a:ln>
                <a:solidFill>
                  <a:srgbClr val="FF0000"/>
                </a:solidFill>
                <a:effectLst/>
                <a:uLnTx/>
                <a:uFillTx/>
                <a:latin typeface="Gill Sans Ultra Bold" pitchFamily="34" charset="0"/>
              </a:rPr>
              <a:t> </a:t>
            </a:r>
            <a:r>
              <a:rPr kumimoji="0" lang="en-US" sz="1200" b="0" i="0" u="none" strike="noStrike" kern="1200" cap="none" spc="0" normalizeH="0" baseline="0" noProof="0" dirty="0" smtClean="0">
                <a:ln>
                  <a:noFill/>
                </a:ln>
                <a:solidFill>
                  <a:srgbClr val="FF0000"/>
                </a:solidFill>
                <a:effectLst/>
                <a:uLnTx/>
                <a:uFillTx/>
                <a:latin typeface="Gill Sans Ultra Bold" pitchFamily="34" charset="0"/>
              </a:rPr>
              <a:t>in your bosom</a:t>
            </a:r>
            <a:r>
              <a:rPr kumimoji="0" lang="en-US" sz="1200" b="0" i="0" u="none" strike="noStrike" kern="1200" cap="none" spc="0" normalizeH="0" noProof="0" dirty="0" smtClean="0">
                <a:ln>
                  <a:noFill/>
                </a:ln>
                <a:solidFill>
                  <a:srgbClr val="FF0000"/>
                </a:solidFill>
                <a:effectLst/>
                <a:uLnTx/>
                <a:uFillTx/>
                <a:latin typeface="Gill Sans Ultra Bold" pitchFamily="34" charset="0"/>
              </a:rPr>
              <a:t> – D&amp;C 9:3)</a:t>
            </a:r>
            <a:endParaRPr kumimoji="0" lang="en-US" sz="1200" b="0" i="0" u="none" strike="noStrike" kern="1200" cap="none" spc="0" normalizeH="0" baseline="0" noProof="0" dirty="0" smtClean="0">
              <a:ln>
                <a:noFill/>
              </a:ln>
              <a:solidFill>
                <a:srgbClr val="FF0000"/>
              </a:solidFill>
              <a:effectLst/>
              <a:uLnTx/>
              <a:uFillTx/>
              <a:latin typeface="Gill Sans Ultra Bold" pitchFamily="34" charset="0"/>
            </a:endParaRPr>
          </a:p>
        </p:txBody>
      </p:sp>
      <p:sp>
        <p:nvSpPr>
          <p:cNvPr id="9" name="Content Placeholder 2"/>
          <p:cNvSpPr txBox="1">
            <a:spLocks/>
          </p:cNvSpPr>
          <p:nvPr/>
        </p:nvSpPr>
        <p:spPr>
          <a:xfrm>
            <a:off x="1219200" y="4648200"/>
            <a:ext cx="3657600" cy="30480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en-US" sz="1200" dirty="0" smtClean="0">
                <a:solidFill>
                  <a:srgbClr val="00B0F0"/>
                </a:solidFill>
                <a:latin typeface="Gill Sans Ultra Bold" pitchFamily="34" charset="0"/>
              </a:rPr>
              <a:t>(lead us into all truth </a:t>
            </a:r>
            <a:r>
              <a:rPr kumimoji="0" lang="en-US" sz="1200" b="0" i="0" u="none" strike="noStrike" kern="1200" cap="none" spc="0" normalizeH="0" noProof="0" dirty="0" smtClean="0">
                <a:ln>
                  <a:noFill/>
                </a:ln>
                <a:solidFill>
                  <a:srgbClr val="00B0F0"/>
                </a:solidFill>
                <a:effectLst/>
                <a:uLnTx/>
                <a:uFillTx/>
                <a:latin typeface="Gill Sans Ultra Bold" pitchFamily="34" charset="0"/>
              </a:rPr>
              <a:t>– John 16:13)</a:t>
            </a:r>
            <a:endParaRPr kumimoji="0" lang="en-US" sz="1200" b="0" i="0" u="none" strike="noStrike" kern="1200" cap="none" spc="0" normalizeH="0" baseline="0" noProof="0" dirty="0" smtClean="0">
              <a:ln>
                <a:noFill/>
              </a:ln>
              <a:solidFill>
                <a:srgbClr val="00B0F0"/>
              </a:solidFill>
              <a:effectLst/>
              <a:uLnTx/>
              <a:uFillTx/>
              <a:latin typeface="Gill Sans Ultra Bold" pitchFamily="34" charset="0"/>
            </a:endParaRPr>
          </a:p>
        </p:txBody>
      </p:sp>
      <p:sp>
        <p:nvSpPr>
          <p:cNvPr id="10" name="Content Placeholder 2"/>
          <p:cNvSpPr txBox="1">
            <a:spLocks/>
          </p:cNvSpPr>
          <p:nvPr/>
        </p:nvSpPr>
        <p:spPr>
          <a:xfrm>
            <a:off x="228600" y="2743200"/>
            <a:ext cx="3657600" cy="30480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en-US" sz="1200" dirty="0" smtClean="0">
                <a:solidFill>
                  <a:srgbClr val="00B050"/>
                </a:solidFill>
                <a:latin typeface="Gill Sans Ultra Bold" pitchFamily="34" charset="0"/>
              </a:rPr>
              <a:t>(comfort us – </a:t>
            </a:r>
            <a:r>
              <a:rPr lang="en-US" sz="1200" smtClean="0">
                <a:solidFill>
                  <a:srgbClr val="00B050"/>
                </a:solidFill>
                <a:latin typeface="Gill Sans Ultra Bold" pitchFamily="34" charset="0"/>
              </a:rPr>
              <a:t>John 14:16-18,26</a:t>
            </a:r>
            <a:r>
              <a:rPr lang="en-US" sz="1200" dirty="0" smtClean="0">
                <a:solidFill>
                  <a:srgbClr val="00B050"/>
                </a:solidFill>
                <a:latin typeface="Gill Sans Ultra Bold" pitchFamily="34" charset="0"/>
              </a:rPr>
              <a:t>)</a:t>
            </a:r>
            <a:endParaRPr kumimoji="0" lang="en-US" sz="1200" b="0" i="0" u="none" strike="noStrike" kern="1200" cap="none" spc="0" normalizeH="0" baseline="0" noProof="0" dirty="0" smtClean="0">
              <a:ln>
                <a:noFill/>
              </a:ln>
              <a:solidFill>
                <a:srgbClr val="00B050"/>
              </a:solidFill>
              <a:effectLst/>
              <a:uLnTx/>
              <a:uFillTx/>
              <a:latin typeface="Gill Sans Ultra Bold" pitchFamily="34" charset="0"/>
            </a:endParaRPr>
          </a:p>
        </p:txBody>
      </p:sp>
      <p:sp>
        <p:nvSpPr>
          <p:cNvPr id="11" name="Content Placeholder 2"/>
          <p:cNvSpPr txBox="1">
            <a:spLocks/>
          </p:cNvSpPr>
          <p:nvPr/>
        </p:nvSpPr>
        <p:spPr>
          <a:xfrm>
            <a:off x="3581400" y="3657600"/>
            <a:ext cx="4876800" cy="30480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en-US" sz="1200" dirty="0" smtClean="0">
                <a:solidFill>
                  <a:srgbClr val="7030A0"/>
                </a:solidFill>
                <a:latin typeface="Gill Sans Ultra Bold" pitchFamily="34" charset="0"/>
              </a:rPr>
              <a:t>(Christ in us – John 16:19-20; Colossians 1:27)</a:t>
            </a:r>
            <a:endParaRPr kumimoji="0" lang="en-US" sz="1200" b="0" i="0" u="none" strike="noStrike" kern="1200" cap="none" spc="0" normalizeH="0" baseline="0" noProof="0" dirty="0" smtClean="0">
              <a:ln>
                <a:noFill/>
              </a:ln>
              <a:solidFill>
                <a:srgbClr val="7030A0"/>
              </a:solidFill>
              <a:effectLst/>
              <a:uLnTx/>
              <a:uFillTx/>
              <a:latin typeface="Gill Sans Ultra Bold" pitchFamily="34" charset="0"/>
            </a:endParaRPr>
          </a:p>
        </p:txBody>
      </p:sp>
      <p:sp>
        <p:nvSpPr>
          <p:cNvPr id="12" name="Content Placeholder 2"/>
          <p:cNvSpPr txBox="1">
            <a:spLocks/>
          </p:cNvSpPr>
          <p:nvPr/>
        </p:nvSpPr>
        <p:spPr>
          <a:xfrm>
            <a:off x="3429000" y="3886200"/>
            <a:ext cx="5257800" cy="30480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en-US" sz="1200" dirty="0" smtClean="0">
                <a:solidFill>
                  <a:srgbClr val="7030A0"/>
                </a:solidFill>
                <a:latin typeface="Gill Sans Ultra Bold" pitchFamily="34" charset="0"/>
              </a:rPr>
              <a:t>(Weeping, wailing, gnashing of teeth – Alma 19:46)</a:t>
            </a:r>
            <a:endParaRPr kumimoji="0" lang="en-US" sz="1200" b="0" i="0" u="none" strike="noStrike" kern="1200" cap="none" spc="0" normalizeH="0" baseline="0" noProof="0" dirty="0" smtClean="0">
              <a:ln>
                <a:noFill/>
              </a:ln>
              <a:solidFill>
                <a:srgbClr val="7030A0"/>
              </a:solidFill>
              <a:effectLst/>
              <a:uLnTx/>
              <a:uFillTx/>
              <a:latin typeface="Gill Sans Ultra Bold" pitchFamily="34" charset="0"/>
            </a:endParaRPr>
          </a:p>
        </p:txBody>
      </p:sp>
      <p:sp>
        <p:nvSpPr>
          <p:cNvPr id="13" name="Content Placeholder 2"/>
          <p:cNvSpPr txBox="1">
            <a:spLocks/>
          </p:cNvSpPr>
          <p:nvPr/>
        </p:nvSpPr>
        <p:spPr>
          <a:xfrm>
            <a:off x="838200" y="4876800"/>
            <a:ext cx="4495800" cy="30480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en-US" sz="1200" dirty="0" smtClean="0">
                <a:solidFill>
                  <a:srgbClr val="00B0F0"/>
                </a:solidFill>
                <a:latin typeface="Gill Sans Ultra Bold" pitchFamily="34" charset="0"/>
              </a:rPr>
              <a:t>(give up all our sins </a:t>
            </a:r>
            <a:r>
              <a:rPr kumimoji="0" lang="en-US" sz="1200" b="0" i="0" u="none" strike="noStrike" kern="1200" cap="none" spc="0" normalizeH="0" noProof="0" dirty="0" smtClean="0">
                <a:ln>
                  <a:noFill/>
                </a:ln>
                <a:solidFill>
                  <a:srgbClr val="00B0F0"/>
                </a:solidFill>
                <a:effectLst/>
                <a:uLnTx/>
                <a:uFillTx/>
                <a:latin typeface="Gill Sans Ultra Bold" pitchFamily="34" charset="0"/>
              </a:rPr>
              <a:t>– Alma 13:52-53)</a:t>
            </a:r>
            <a:endParaRPr kumimoji="0" lang="en-US" sz="1200" b="0" i="0" u="none" strike="noStrike" kern="1200" cap="none" spc="0" normalizeH="0" baseline="0" noProof="0" dirty="0" smtClean="0">
              <a:ln>
                <a:noFill/>
              </a:ln>
              <a:solidFill>
                <a:srgbClr val="00B0F0"/>
              </a:solidFill>
              <a:effectLst/>
              <a:uLnTx/>
              <a:uFillTx/>
              <a:latin typeface="Gill Sans Ultra Bold" pitchFamily="34" charset="0"/>
            </a:endParaRPr>
          </a:p>
        </p:txBody>
      </p:sp>
      <p:sp>
        <p:nvSpPr>
          <p:cNvPr id="14" name="Content Placeholder 2"/>
          <p:cNvSpPr txBox="1">
            <a:spLocks/>
          </p:cNvSpPr>
          <p:nvPr/>
        </p:nvSpPr>
        <p:spPr>
          <a:xfrm>
            <a:off x="228600" y="2971800"/>
            <a:ext cx="3657600" cy="30480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en-US" sz="1200" dirty="0" smtClean="0">
                <a:solidFill>
                  <a:srgbClr val="00B050"/>
                </a:solidFill>
                <a:latin typeface="Gill Sans Ultra Bold" pitchFamily="34" charset="0"/>
              </a:rPr>
              <a:t>(clapped for joy – Mosiah </a:t>
            </a:r>
            <a:r>
              <a:rPr lang="en-US" sz="1200" dirty="0" smtClean="0">
                <a:solidFill>
                  <a:srgbClr val="00B050"/>
                </a:solidFill>
                <a:latin typeface="Gill Sans Ultra Bold" pitchFamily="34" charset="0"/>
              </a:rPr>
              <a:t>9:39-42</a:t>
            </a:r>
            <a:r>
              <a:rPr lang="en-US" sz="1200" dirty="0" smtClean="0">
                <a:solidFill>
                  <a:srgbClr val="00B050"/>
                </a:solidFill>
                <a:latin typeface="Gill Sans Ultra Bold" pitchFamily="34" charset="0"/>
              </a:rPr>
              <a:t>)</a:t>
            </a:r>
            <a:endParaRPr kumimoji="0" lang="en-US" sz="1200" b="0" i="0" u="none" strike="noStrike" kern="1200" cap="none" spc="0" normalizeH="0" baseline="0" noProof="0" dirty="0" smtClean="0">
              <a:ln>
                <a:noFill/>
              </a:ln>
              <a:solidFill>
                <a:srgbClr val="00B050"/>
              </a:solidFill>
              <a:effectLst/>
              <a:uLnTx/>
              <a:uFillTx/>
              <a:latin typeface="Gill Sans Ultra Bold" pitchFamily="34" charset="0"/>
            </a:endParaRPr>
          </a:p>
        </p:txBody>
      </p:sp>
      <p:sp>
        <p:nvSpPr>
          <p:cNvPr id="15" name="Content Placeholder 2"/>
          <p:cNvSpPr txBox="1">
            <a:spLocks/>
          </p:cNvSpPr>
          <p:nvPr/>
        </p:nvSpPr>
        <p:spPr>
          <a:xfrm>
            <a:off x="4800600" y="2590800"/>
            <a:ext cx="3657600" cy="30480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en-US" sz="1200" dirty="0" smtClean="0">
                <a:solidFill>
                  <a:srgbClr val="FF0000"/>
                </a:solidFill>
                <a:latin typeface="Gill Sans Ultra Bold" pitchFamily="34" charset="0"/>
              </a:rPr>
              <a:t>(swell within you </a:t>
            </a:r>
            <a:r>
              <a:rPr kumimoji="0" lang="en-US" sz="1200" b="0" i="0" u="none" strike="noStrike" kern="1200" cap="none" spc="0" normalizeH="0" noProof="0" dirty="0" smtClean="0">
                <a:ln>
                  <a:noFill/>
                </a:ln>
                <a:solidFill>
                  <a:srgbClr val="FF0000"/>
                </a:solidFill>
                <a:effectLst/>
                <a:uLnTx/>
                <a:uFillTx/>
                <a:latin typeface="Gill Sans Ultra Bold" pitchFamily="34" charset="0"/>
              </a:rPr>
              <a:t>– Alma 16:154)</a:t>
            </a:r>
            <a:endParaRPr kumimoji="0" lang="en-US" sz="1200" b="0" i="0" u="none" strike="noStrike" kern="1200" cap="none" spc="0" normalizeH="0" baseline="0" noProof="0" dirty="0" smtClean="0">
              <a:ln>
                <a:noFill/>
              </a:ln>
              <a:solidFill>
                <a:srgbClr val="FF0000"/>
              </a:solidFill>
              <a:effectLst/>
              <a:uLnTx/>
              <a:uFillTx/>
              <a:latin typeface="Gill Sans Ultra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diamond(in)">
                                      <p:cBhvr>
                                        <p:cTn id="61" dur="200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additive="base">
                                        <p:cTn id="66" dur="500" fill="hold"/>
                                        <p:tgtEl>
                                          <p:spTgt spid="11"/>
                                        </p:tgtEl>
                                        <p:attrNameLst>
                                          <p:attrName>ppt_x</p:attrName>
                                        </p:attrNameLst>
                                      </p:cBhvr>
                                      <p:tavLst>
                                        <p:tav tm="0">
                                          <p:val>
                                            <p:strVal val="#ppt_x"/>
                                          </p:val>
                                        </p:tav>
                                        <p:tav tm="100000">
                                          <p:val>
                                            <p:strVal val="#ppt_x"/>
                                          </p:val>
                                        </p:tav>
                                      </p:tavLst>
                                    </p:anim>
                                    <p:anim calcmode="lin" valueType="num">
                                      <p:cBhvr additive="base">
                                        <p:cTn id="6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 calcmode="lin" valueType="num">
                                      <p:cBhvr additive="base">
                                        <p:cTn id="72" dur="500" fill="hold"/>
                                        <p:tgtEl>
                                          <p:spTgt spid="12"/>
                                        </p:tgtEl>
                                        <p:attrNameLst>
                                          <p:attrName>ppt_x</p:attrName>
                                        </p:attrNameLst>
                                      </p:cBhvr>
                                      <p:tavLst>
                                        <p:tav tm="0">
                                          <p:val>
                                            <p:strVal val="#ppt_x"/>
                                          </p:val>
                                        </p:tav>
                                        <p:tav tm="100000">
                                          <p:val>
                                            <p:strVal val="#ppt_x"/>
                                          </p:val>
                                        </p:tav>
                                      </p:tavLst>
                                    </p:anim>
                                    <p:anim calcmode="lin" valueType="num">
                                      <p:cBhvr additive="base">
                                        <p:cTn id="7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
                                            <p:txEl>
                                              <p:pRg st="0" end="0"/>
                                            </p:txEl>
                                          </p:spTgt>
                                        </p:tgtEl>
                                        <p:attrNameLst>
                                          <p:attrName>style.visibility</p:attrName>
                                        </p:attrNameLst>
                                      </p:cBhvr>
                                      <p:to>
                                        <p:strVal val="visible"/>
                                      </p:to>
                                    </p:set>
                                    <p:animEffect transition="in" filter="fade">
                                      <p:cBhvr>
                                        <p:cTn id="7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743200"/>
            <a:ext cx="4343400" cy="5334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Leads to truth and is</a:t>
            </a:r>
          </a:p>
          <a:p>
            <a:r>
              <a:rPr lang="en-US" dirty="0" smtClean="0">
                <a:solidFill>
                  <a:schemeClr val="tx1"/>
                </a:solidFill>
              </a:rPr>
              <a:t>          consistent with scripture</a:t>
            </a:r>
            <a:endParaRPr lang="en-US" dirty="0">
              <a:solidFill>
                <a:schemeClr val="tx1"/>
              </a:solidFill>
            </a:endParaRPr>
          </a:p>
        </p:txBody>
      </p:sp>
      <p:sp>
        <p:nvSpPr>
          <p:cNvPr id="6" name="Rectangle 5"/>
          <p:cNvSpPr/>
          <p:nvPr/>
        </p:nvSpPr>
        <p:spPr>
          <a:xfrm>
            <a:off x="228600" y="2057400"/>
            <a:ext cx="4343400" cy="5334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Enlightens our mind/opens to knowledge of God</a:t>
            </a:r>
            <a:endParaRPr lang="en-US" dirty="0">
              <a:solidFill>
                <a:schemeClr val="tx1"/>
              </a:solidFill>
            </a:endParaRPr>
          </a:p>
        </p:txBody>
      </p:sp>
      <p:sp>
        <p:nvSpPr>
          <p:cNvPr id="7" name="Rectangle 6"/>
          <p:cNvSpPr/>
          <p:nvPr/>
        </p:nvSpPr>
        <p:spPr>
          <a:xfrm>
            <a:off x="4572000" y="2743200"/>
            <a:ext cx="4343400" cy="533400"/>
          </a:xfrm>
          <a:prstGeom prst="rect">
            <a:avLst/>
          </a:prstGeom>
          <a:solidFill>
            <a:schemeClr val="accent1">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Non-truths (mostly truth is greatest lie) and not consistent with scripture</a:t>
            </a:r>
            <a:endParaRPr lang="en-US" dirty="0">
              <a:solidFill>
                <a:schemeClr val="tx1"/>
              </a:solidFill>
            </a:endParaRPr>
          </a:p>
        </p:txBody>
      </p:sp>
      <p:sp>
        <p:nvSpPr>
          <p:cNvPr id="8" name="Rectangle 7"/>
          <p:cNvSpPr/>
          <p:nvPr/>
        </p:nvSpPr>
        <p:spPr>
          <a:xfrm>
            <a:off x="4572000" y="2057400"/>
            <a:ext cx="4343400" cy="533400"/>
          </a:xfrm>
          <a:prstGeom prst="rect">
            <a:avLst/>
          </a:prstGeom>
          <a:solidFill>
            <a:schemeClr val="accent1">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 enlightening of the mind to grow in knowledge</a:t>
            </a:r>
            <a:endParaRPr lang="en-US" dirty="0">
              <a:solidFill>
                <a:schemeClr val="tx1"/>
              </a:solidFill>
            </a:endParaRPr>
          </a:p>
        </p:txBody>
      </p:sp>
      <p:sp>
        <p:nvSpPr>
          <p:cNvPr id="9" name="Rectangle 8"/>
          <p:cNvSpPr/>
          <p:nvPr/>
        </p:nvSpPr>
        <p:spPr>
          <a:xfrm>
            <a:off x="228600" y="3429000"/>
            <a:ext cx="4343400" cy="4572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Speaks in a still small voice</a:t>
            </a:r>
            <a:endParaRPr lang="en-US" dirty="0">
              <a:solidFill>
                <a:schemeClr val="tx1"/>
              </a:solidFill>
            </a:endParaRPr>
          </a:p>
        </p:txBody>
      </p:sp>
      <p:sp>
        <p:nvSpPr>
          <p:cNvPr id="10" name="Rectangle 9"/>
          <p:cNvSpPr/>
          <p:nvPr/>
        </p:nvSpPr>
        <p:spPr>
          <a:xfrm>
            <a:off x="228600" y="5867400"/>
            <a:ext cx="4343400" cy="3810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Warm feeling of comfort</a:t>
            </a:r>
            <a:endParaRPr lang="en-US" dirty="0">
              <a:solidFill>
                <a:schemeClr val="tx1"/>
              </a:solidFill>
            </a:endParaRPr>
          </a:p>
        </p:txBody>
      </p:sp>
      <p:sp>
        <p:nvSpPr>
          <p:cNvPr id="11" name="Rectangle 10"/>
          <p:cNvSpPr/>
          <p:nvPr/>
        </p:nvSpPr>
        <p:spPr>
          <a:xfrm>
            <a:off x="4572000" y="3429000"/>
            <a:ext cx="4343400" cy="457200"/>
          </a:xfrm>
          <a:prstGeom prst="rect">
            <a:avLst/>
          </a:prstGeom>
          <a:solidFill>
            <a:schemeClr val="accent1">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 speaking except our own thoughts</a:t>
            </a:r>
            <a:endParaRPr lang="en-US" dirty="0">
              <a:solidFill>
                <a:schemeClr val="tx1"/>
              </a:solidFill>
            </a:endParaRPr>
          </a:p>
        </p:txBody>
      </p:sp>
      <p:sp>
        <p:nvSpPr>
          <p:cNvPr id="12" name="Rectangle 11"/>
          <p:cNvSpPr/>
          <p:nvPr/>
        </p:nvSpPr>
        <p:spPr>
          <a:xfrm>
            <a:off x="4572000" y="5867400"/>
            <a:ext cx="4343400" cy="381000"/>
          </a:xfrm>
          <a:prstGeom prst="rect">
            <a:avLst/>
          </a:prstGeom>
          <a:solidFill>
            <a:schemeClr val="accent1">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Can be very similar feeling to the Spirit</a:t>
            </a:r>
            <a:endParaRPr lang="en-US" dirty="0">
              <a:solidFill>
                <a:schemeClr val="tx1"/>
              </a:solidFill>
            </a:endParaRPr>
          </a:p>
        </p:txBody>
      </p:sp>
      <p:sp>
        <p:nvSpPr>
          <p:cNvPr id="13" name="Rectangle 12"/>
          <p:cNvSpPr/>
          <p:nvPr/>
        </p:nvSpPr>
        <p:spPr>
          <a:xfrm>
            <a:off x="228600" y="4038600"/>
            <a:ext cx="4343400" cy="5334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Connects us to power of God</a:t>
            </a:r>
            <a:endParaRPr lang="en-US" dirty="0">
              <a:solidFill>
                <a:schemeClr val="tx1"/>
              </a:solidFill>
            </a:endParaRPr>
          </a:p>
        </p:txBody>
      </p:sp>
      <p:sp>
        <p:nvSpPr>
          <p:cNvPr id="14" name="Rectangle 13"/>
          <p:cNvSpPr/>
          <p:nvPr/>
        </p:nvSpPr>
        <p:spPr>
          <a:xfrm>
            <a:off x="228600" y="4800600"/>
            <a:ext cx="4343400" cy="3810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Uplifts and encourages us</a:t>
            </a:r>
            <a:endParaRPr lang="en-US" dirty="0">
              <a:solidFill>
                <a:schemeClr val="tx1"/>
              </a:solidFill>
            </a:endParaRPr>
          </a:p>
        </p:txBody>
      </p:sp>
      <p:sp>
        <p:nvSpPr>
          <p:cNvPr id="15" name="Rectangle 14"/>
          <p:cNvSpPr/>
          <p:nvPr/>
        </p:nvSpPr>
        <p:spPr>
          <a:xfrm>
            <a:off x="4572000" y="4038600"/>
            <a:ext cx="4343400" cy="533400"/>
          </a:xfrm>
          <a:prstGeom prst="rect">
            <a:avLst/>
          </a:prstGeom>
          <a:solidFill>
            <a:schemeClr val="accent1">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 manifestation of gifts or fruits of the Spirit</a:t>
            </a:r>
            <a:endParaRPr lang="en-US" dirty="0">
              <a:solidFill>
                <a:schemeClr val="tx1"/>
              </a:solidFill>
            </a:endParaRPr>
          </a:p>
        </p:txBody>
      </p:sp>
      <p:sp>
        <p:nvSpPr>
          <p:cNvPr id="16" name="Rectangle 15"/>
          <p:cNvSpPr/>
          <p:nvPr/>
        </p:nvSpPr>
        <p:spPr>
          <a:xfrm>
            <a:off x="4572000" y="4800600"/>
            <a:ext cx="4343400" cy="381000"/>
          </a:xfrm>
          <a:prstGeom prst="rect">
            <a:avLst/>
          </a:prstGeom>
          <a:solidFill>
            <a:schemeClr val="accent1">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Can be uplifting and encouraging</a:t>
            </a:r>
            <a:endParaRPr lang="en-US" dirty="0">
              <a:solidFill>
                <a:schemeClr val="tx1"/>
              </a:solidFill>
            </a:endParaRPr>
          </a:p>
        </p:txBody>
      </p:sp>
      <p:sp>
        <p:nvSpPr>
          <p:cNvPr id="19" name="Rectangle 18"/>
          <p:cNvSpPr/>
          <p:nvPr/>
        </p:nvSpPr>
        <p:spPr>
          <a:xfrm>
            <a:off x="228600" y="5334000"/>
            <a:ext cx="4343400" cy="3810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Motivates us to be better</a:t>
            </a:r>
            <a:endParaRPr lang="en-US" dirty="0">
              <a:solidFill>
                <a:schemeClr val="tx1"/>
              </a:solidFill>
            </a:endParaRPr>
          </a:p>
        </p:txBody>
      </p:sp>
      <p:sp>
        <p:nvSpPr>
          <p:cNvPr id="20" name="Rectangle 19"/>
          <p:cNvSpPr/>
          <p:nvPr/>
        </p:nvSpPr>
        <p:spPr>
          <a:xfrm>
            <a:off x="4572000" y="5334000"/>
            <a:ext cx="4343400" cy="381000"/>
          </a:xfrm>
          <a:prstGeom prst="rect">
            <a:avLst/>
          </a:prstGeom>
          <a:solidFill>
            <a:schemeClr val="accent1">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Can also be motivational</a:t>
            </a:r>
            <a:endParaRPr lang="en-US" dirty="0">
              <a:solidFill>
                <a:schemeClr val="tx1"/>
              </a:solidFill>
            </a:endParaRPr>
          </a:p>
        </p:txBody>
      </p:sp>
      <p:sp>
        <p:nvSpPr>
          <p:cNvPr id="23" name="Rectangle 22"/>
          <p:cNvSpPr/>
          <p:nvPr/>
        </p:nvSpPr>
        <p:spPr>
          <a:xfrm>
            <a:off x="228600" y="1600200"/>
            <a:ext cx="4343400" cy="304800"/>
          </a:xfrm>
          <a:prstGeom prst="rect">
            <a:avLst/>
          </a:prstGeom>
          <a:solidFill>
            <a:schemeClr val="bg2">
              <a:lumMod val="7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SPIRITUAL EXPERIENCES</a:t>
            </a:r>
            <a:endParaRPr lang="en-US" b="1" dirty="0">
              <a:solidFill>
                <a:schemeClr val="tx1"/>
              </a:solidFill>
            </a:endParaRPr>
          </a:p>
        </p:txBody>
      </p:sp>
      <p:sp>
        <p:nvSpPr>
          <p:cNvPr id="24" name="Rectangle 23"/>
          <p:cNvSpPr/>
          <p:nvPr/>
        </p:nvSpPr>
        <p:spPr>
          <a:xfrm>
            <a:off x="4572000" y="1600200"/>
            <a:ext cx="4343400" cy="304800"/>
          </a:xfrm>
          <a:prstGeom prst="rect">
            <a:avLst/>
          </a:prstGeom>
          <a:solidFill>
            <a:schemeClr val="accent1">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EMOTIONAL EXPERIENCES</a:t>
            </a:r>
            <a:endParaRPr lang="en-US" b="1" dirty="0">
              <a:solidFill>
                <a:schemeClr val="tx1"/>
              </a:solidFill>
            </a:endParaRPr>
          </a:p>
        </p:txBody>
      </p:sp>
      <p:sp>
        <p:nvSpPr>
          <p:cNvPr id="25" name="TextBox 24"/>
          <p:cNvSpPr txBox="1"/>
          <p:nvPr/>
        </p:nvSpPr>
        <p:spPr>
          <a:xfrm>
            <a:off x="3352800" y="2286000"/>
            <a:ext cx="1192955" cy="307777"/>
          </a:xfrm>
          <a:prstGeom prst="rect">
            <a:avLst/>
          </a:prstGeom>
          <a:noFill/>
          <a:ln w="12700">
            <a:noFill/>
          </a:ln>
        </p:spPr>
        <p:txBody>
          <a:bodyPr wrap="none" rtlCol="0">
            <a:spAutoFit/>
          </a:bodyPr>
          <a:lstStyle/>
          <a:p>
            <a:r>
              <a:rPr lang="en-US" sz="1400" b="1" dirty="0" smtClean="0">
                <a:ln w="12700">
                  <a:noFill/>
                </a:ln>
                <a:solidFill>
                  <a:srgbClr val="FFFF00"/>
                </a:solidFill>
              </a:rPr>
              <a:t>D&amp;C 90:4b</a:t>
            </a:r>
            <a:endParaRPr lang="en-US" sz="1400" b="1" dirty="0">
              <a:ln w="12700">
                <a:noFill/>
              </a:ln>
              <a:solidFill>
                <a:srgbClr val="FFFF00"/>
              </a:solidFill>
            </a:endParaRPr>
          </a:p>
        </p:txBody>
      </p:sp>
      <p:sp>
        <p:nvSpPr>
          <p:cNvPr id="26" name="TextBox 25"/>
          <p:cNvSpPr txBox="1"/>
          <p:nvPr/>
        </p:nvSpPr>
        <p:spPr>
          <a:xfrm>
            <a:off x="3352800" y="3505200"/>
            <a:ext cx="1093569" cy="307777"/>
          </a:xfrm>
          <a:prstGeom prst="rect">
            <a:avLst/>
          </a:prstGeom>
          <a:noFill/>
          <a:ln w="12700">
            <a:noFill/>
          </a:ln>
        </p:spPr>
        <p:txBody>
          <a:bodyPr wrap="none" rtlCol="0">
            <a:spAutoFit/>
          </a:bodyPr>
          <a:lstStyle/>
          <a:p>
            <a:r>
              <a:rPr lang="en-US" sz="1400" b="1" dirty="0" smtClean="0">
                <a:ln w="12700">
                  <a:noFill/>
                </a:ln>
                <a:solidFill>
                  <a:srgbClr val="FFFF00"/>
                </a:solidFill>
              </a:rPr>
              <a:t>D&amp;C 131:1</a:t>
            </a:r>
            <a:endParaRPr lang="en-US" sz="1400" b="1" dirty="0">
              <a:ln w="12700">
                <a:noFill/>
              </a:ln>
              <a:solidFill>
                <a:srgbClr val="FFFF00"/>
              </a:solidFill>
            </a:endParaRPr>
          </a:p>
        </p:txBody>
      </p:sp>
      <p:sp>
        <p:nvSpPr>
          <p:cNvPr id="27" name="Rectangle 26"/>
          <p:cNvSpPr/>
          <p:nvPr/>
        </p:nvSpPr>
        <p:spPr>
          <a:xfrm>
            <a:off x="152400" y="1524000"/>
            <a:ext cx="8839200" cy="3124200"/>
          </a:xfrm>
          <a:prstGeom prst="rect">
            <a:avLst/>
          </a:prstGeom>
          <a:noFill/>
          <a:ln w="101600" cap="rnd">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404693" y="2892623"/>
            <a:ext cx="1167307" cy="307777"/>
          </a:xfrm>
          <a:prstGeom prst="rect">
            <a:avLst/>
          </a:prstGeom>
          <a:noFill/>
          <a:ln w="12700">
            <a:noFill/>
          </a:ln>
        </p:spPr>
        <p:txBody>
          <a:bodyPr wrap="none" rtlCol="0">
            <a:spAutoFit/>
          </a:bodyPr>
          <a:lstStyle/>
          <a:p>
            <a:r>
              <a:rPr lang="en-US" sz="1400" b="1" dirty="0" smtClean="0">
                <a:ln w="12700">
                  <a:noFill/>
                </a:ln>
                <a:solidFill>
                  <a:srgbClr val="FFFF00"/>
                </a:solidFill>
              </a:rPr>
              <a:t>John 16:13</a:t>
            </a:r>
            <a:endParaRPr lang="en-US" sz="1400" b="1" dirty="0">
              <a:ln w="12700">
                <a:noFill/>
              </a:ln>
              <a:solidFill>
                <a:srgbClr val="FFFF00"/>
              </a:solidFill>
            </a:endParaRPr>
          </a:p>
        </p:txBody>
      </p:sp>
      <p:sp>
        <p:nvSpPr>
          <p:cNvPr id="29" name="TextBox 28"/>
          <p:cNvSpPr txBox="1"/>
          <p:nvPr/>
        </p:nvSpPr>
        <p:spPr>
          <a:xfrm>
            <a:off x="3352800" y="4030134"/>
            <a:ext cx="1167307" cy="307777"/>
          </a:xfrm>
          <a:prstGeom prst="rect">
            <a:avLst/>
          </a:prstGeom>
          <a:noFill/>
          <a:ln w="12700">
            <a:noFill/>
          </a:ln>
        </p:spPr>
        <p:txBody>
          <a:bodyPr wrap="none" rtlCol="0">
            <a:spAutoFit/>
          </a:bodyPr>
          <a:lstStyle/>
          <a:p>
            <a:r>
              <a:rPr lang="en-US" sz="1400" b="1" dirty="0" smtClean="0">
                <a:ln w="12700">
                  <a:noFill/>
                </a:ln>
                <a:solidFill>
                  <a:srgbClr val="FFFF00"/>
                </a:solidFill>
              </a:rPr>
              <a:t>John 14:12</a:t>
            </a:r>
            <a:endParaRPr lang="en-US" sz="1400" b="1" dirty="0">
              <a:ln w="12700">
                <a:noFill/>
              </a:ln>
              <a:solidFill>
                <a:srgbClr val="FFFF00"/>
              </a:solidFill>
            </a:endParaRPr>
          </a:p>
        </p:txBody>
      </p:sp>
      <p:sp>
        <p:nvSpPr>
          <p:cNvPr id="30" name="TextBox 29"/>
          <p:cNvSpPr txBox="1"/>
          <p:nvPr/>
        </p:nvSpPr>
        <p:spPr>
          <a:xfrm>
            <a:off x="3276600" y="4264223"/>
            <a:ext cx="1295400" cy="307777"/>
          </a:xfrm>
          <a:prstGeom prst="rect">
            <a:avLst/>
          </a:prstGeom>
          <a:noFill/>
          <a:ln w="12700">
            <a:noFill/>
          </a:ln>
        </p:spPr>
        <p:txBody>
          <a:bodyPr wrap="square" rtlCol="0">
            <a:spAutoFit/>
          </a:bodyPr>
          <a:lstStyle/>
          <a:p>
            <a:r>
              <a:rPr lang="en-US" sz="1400" b="1" dirty="0" smtClean="0">
                <a:ln w="12700">
                  <a:noFill/>
                </a:ln>
                <a:solidFill>
                  <a:srgbClr val="FFFF00"/>
                </a:solidFill>
              </a:rPr>
              <a:t>Gal. 5:22-25</a:t>
            </a:r>
            <a:endParaRPr lang="en-US" sz="1400" b="1" dirty="0">
              <a:ln w="12700">
                <a:noFill/>
              </a:ln>
              <a:solidFill>
                <a:srgbClr val="FFFF00"/>
              </a:solidFill>
            </a:endParaRPr>
          </a:p>
        </p:txBody>
      </p:sp>
      <p:cxnSp>
        <p:nvCxnSpPr>
          <p:cNvPr id="32" name="Straight Connector 31"/>
          <p:cNvCxnSpPr/>
          <p:nvPr/>
        </p:nvCxnSpPr>
        <p:spPr>
          <a:xfrm>
            <a:off x="152400" y="4800600"/>
            <a:ext cx="8839200" cy="1447800"/>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228600" y="4800600"/>
            <a:ext cx="8763000" cy="1447800"/>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itle 1"/>
          <p:cNvSpPr txBox="1">
            <a:spLocks/>
          </p:cNvSpPr>
          <p:nvPr/>
        </p:nvSpPr>
        <p:spPr>
          <a:xfrm>
            <a:off x="304800" y="304800"/>
            <a:ext cx="8534400" cy="75895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rgbClr val="C00000"/>
                </a:solidFill>
                <a:effectLst/>
                <a:uLnTx/>
                <a:uFillTx/>
                <a:latin typeface="+mj-lt"/>
                <a:ea typeface="+mj-ea"/>
                <a:cs typeface="+mj-cs"/>
              </a:rPr>
              <a:t>Emotion vs. Spirit</a:t>
            </a:r>
            <a:endParaRPr kumimoji="0" lang="en-US" sz="36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Scale>
                                      <p:cBhvr>
                                        <p:cTn id="14"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8"/>
                                        </p:tgtEl>
                                        <p:attrNameLst>
                                          <p:attrName>ppt_x</p:attrName>
                                          <p:attrName>ppt_y</p:attrName>
                                        </p:attrNameLst>
                                      </p:cBhvr>
                                    </p:animMotion>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1"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diamond(in)">
                                      <p:cBhvr>
                                        <p:cTn id="21" dur="20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Scale>
                                      <p:cBhvr>
                                        <p:cTn id="26"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tgtEl>
                                        <p:attrNameLst>
                                          <p:attrName>ppt_x</p:attrName>
                                          <p:attrName>ppt_y</p:attrName>
                                        </p:attrNameLst>
                                      </p:cBhvr>
                                    </p:animMotion>
                                    <p:animEffect transition="in" filter="fade">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Scale>
                                      <p:cBhvr>
                                        <p:cTn id="33"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7"/>
                                        </p:tgtEl>
                                        <p:attrNameLst>
                                          <p:attrName>ppt_x</p:attrName>
                                          <p:attrName>ppt_y</p:attrName>
                                        </p:attrNameLst>
                                      </p:cBhvr>
                                    </p:animMotion>
                                    <p:animEffect transition="in" filter="fade">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diamond(in)">
                                      <p:cBhvr>
                                        <p:cTn id="40" dur="20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5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Scale>
                                      <p:cBhvr>
                                        <p:cTn id="45"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9"/>
                                        </p:tgtEl>
                                        <p:attrNameLst>
                                          <p:attrName>ppt_x</p:attrName>
                                          <p:attrName>ppt_y</p:attrName>
                                        </p:attrNameLst>
                                      </p:cBhvr>
                                    </p:animMotion>
                                    <p:animEffect transition="in" filter="fade">
                                      <p:cBhvr>
                                        <p:cTn id="47" dur="1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52"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Scale>
                                      <p:cBhvr>
                                        <p:cTn id="52"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11"/>
                                        </p:tgtEl>
                                        <p:attrNameLst>
                                          <p:attrName>ppt_x</p:attrName>
                                          <p:attrName>ppt_y</p:attrName>
                                        </p:attrNameLst>
                                      </p:cBhvr>
                                    </p:animMotion>
                                    <p:animEffect transition="in" filter="fade">
                                      <p:cBhvr>
                                        <p:cTn id="54" dur="10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grpId="1"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diamond(in)">
                                      <p:cBhvr>
                                        <p:cTn id="59" dur="20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52" presetClass="entr" presetSubtype="0"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Scale>
                                      <p:cBhvr>
                                        <p:cTn id="64"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5" dur="1000" decel="50000" fill="hold">
                                          <p:stCondLst>
                                            <p:cond delay="0"/>
                                          </p:stCondLst>
                                        </p:cTn>
                                        <p:tgtEl>
                                          <p:spTgt spid="13"/>
                                        </p:tgtEl>
                                        <p:attrNameLst>
                                          <p:attrName>ppt_x</p:attrName>
                                          <p:attrName>ppt_y</p:attrName>
                                        </p:attrNameLst>
                                      </p:cBhvr>
                                    </p:animMotion>
                                    <p:animEffect transition="in" filter="fade">
                                      <p:cBhvr>
                                        <p:cTn id="66" dur="10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52"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Scale>
                                      <p:cBhvr>
                                        <p:cTn id="71"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2" dur="1000" decel="50000" fill="hold">
                                          <p:stCondLst>
                                            <p:cond delay="0"/>
                                          </p:stCondLst>
                                        </p:cTn>
                                        <p:tgtEl>
                                          <p:spTgt spid="15"/>
                                        </p:tgtEl>
                                        <p:attrNameLst>
                                          <p:attrName>ppt_x</p:attrName>
                                          <p:attrName>ppt_y</p:attrName>
                                        </p:attrNameLst>
                                      </p:cBhvr>
                                    </p:animMotion>
                                    <p:animEffect transition="in" filter="fade">
                                      <p:cBhvr>
                                        <p:cTn id="73" dur="10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8" presetClass="entr" presetSubtype="16" fill="hold" grpId="0" nodeType="click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diamond(in)">
                                      <p:cBhvr>
                                        <p:cTn id="78" dur="2000"/>
                                        <p:tgtEl>
                                          <p:spTgt spid="29"/>
                                        </p:tgtEl>
                                      </p:cBhvr>
                                    </p:animEffect>
                                  </p:childTnLst>
                                </p:cTn>
                              </p:par>
                            </p:childTnLst>
                          </p:cTn>
                        </p:par>
                      </p:childTnLst>
                    </p:cTn>
                  </p:par>
                  <p:par>
                    <p:cTn id="79" fill="hold">
                      <p:stCondLst>
                        <p:cond delay="indefinite"/>
                      </p:stCondLst>
                      <p:childTnLst>
                        <p:par>
                          <p:cTn id="80" fill="hold">
                            <p:stCondLst>
                              <p:cond delay="0"/>
                            </p:stCondLst>
                            <p:childTnLst>
                              <p:par>
                                <p:cTn id="81" presetID="8" presetClass="entr" presetSubtype="16" fill="hold" grpId="0" nodeType="click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diamond(in)">
                                      <p:cBhvr>
                                        <p:cTn id="83" dur="2000"/>
                                        <p:tgtEl>
                                          <p:spTgt spid="30"/>
                                        </p:tgtEl>
                                      </p:cBhvr>
                                    </p:animEffect>
                                  </p:childTnLst>
                                </p:cTn>
                              </p:par>
                            </p:childTnLst>
                          </p:cTn>
                        </p:par>
                      </p:childTnLst>
                    </p:cTn>
                  </p:par>
                  <p:par>
                    <p:cTn id="84" fill="hold">
                      <p:stCondLst>
                        <p:cond delay="indefinite"/>
                      </p:stCondLst>
                      <p:childTnLst>
                        <p:par>
                          <p:cTn id="85" fill="hold">
                            <p:stCondLst>
                              <p:cond delay="0"/>
                            </p:stCondLst>
                            <p:childTnLst>
                              <p:par>
                                <p:cTn id="86" presetID="52" presetClass="entr" presetSubtype="0" fill="hold" grpId="0" nodeType="clickEffect">
                                  <p:stCondLst>
                                    <p:cond delay="0"/>
                                  </p:stCondLst>
                                  <p:childTnLst>
                                    <p:set>
                                      <p:cBhvr>
                                        <p:cTn id="87" dur="1" fill="hold">
                                          <p:stCondLst>
                                            <p:cond delay="0"/>
                                          </p:stCondLst>
                                        </p:cTn>
                                        <p:tgtEl>
                                          <p:spTgt spid="14"/>
                                        </p:tgtEl>
                                        <p:attrNameLst>
                                          <p:attrName>style.visibility</p:attrName>
                                        </p:attrNameLst>
                                      </p:cBhvr>
                                      <p:to>
                                        <p:strVal val="visible"/>
                                      </p:to>
                                    </p:set>
                                    <p:animScale>
                                      <p:cBhvr>
                                        <p:cTn id="88"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9" dur="1000" decel="50000" fill="hold">
                                          <p:stCondLst>
                                            <p:cond delay="0"/>
                                          </p:stCondLst>
                                        </p:cTn>
                                        <p:tgtEl>
                                          <p:spTgt spid="14"/>
                                        </p:tgtEl>
                                        <p:attrNameLst>
                                          <p:attrName>ppt_x</p:attrName>
                                          <p:attrName>ppt_y</p:attrName>
                                        </p:attrNameLst>
                                      </p:cBhvr>
                                    </p:animMotion>
                                    <p:animEffect transition="in" filter="fade">
                                      <p:cBhvr>
                                        <p:cTn id="90" dur="1000"/>
                                        <p:tgtEl>
                                          <p:spTgt spid="14"/>
                                        </p:tgtEl>
                                      </p:cBhvr>
                                    </p:animEffect>
                                  </p:childTnLst>
                                </p:cTn>
                              </p:par>
                            </p:childTnLst>
                          </p:cTn>
                        </p:par>
                      </p:childTnLst>
                    </p:cTn>
                  </p:par>
                  <p:par>
                    <p:cTn id="91" fill="hold">
                      <p:stCondLst>
                        <p:cond delay="indefinite"/>
                      </p:stCondLst>
                      <p:childTnLst>
                        <p:par>
                          <p:cTn id="92" fill="hold">
                            <p:stCondLst>
                              <p:cond delay="0"/>
                            </p:stCondLst>
                            <p:childTnLst>
                              <p:par>
                                <p:cTn id="93" presetID="52" presetClass="entr" presetSubtype="0" fill="hold" grpId="0" nodeType="clickEffect">
                                  <p:stCondLst>
                                    <p:cond delay="0"/>
                                  </p:stCondLst>
                                  <p:childTnLst>
                                    <p:set>
                                      <p:cBhvr>
                                        <p:cTn id="94" dur="1" fill="hold">
                                          <p:stCondLst>
                                            <p:cond delay="0"/>
                                          </p:stCondLst>
                                        </p:cTn>
                                        <p:tgtEl>
                                          <p:spTgt spid="16"/>
                                        </p:tgtEl>
                                        <p:attrNameLst>
                                          <p:attrName>style.visibility</p:attrName>
                                        </p:attrNameLst>
                                      </p:cBhvr>
                                      <p:to>
                                        <p:strVal val="visible"/>
                                      </p:to>
                                    </p:set>
                                    <p:animScale>
                                      <p:cBhvr>
                                        <p:cTn id="95"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6" dur="1000" decel="50000" fill="hold">
                                          <p:stCondLst>
                                            <p:cond delay="0"/>
                                          </p:stCondLst>
                                        </p:cTn>
                                        <p:tgtEl>
                                          <p:spTgt spid="16"/>
                                        </p:tgtEl>
                                        <p:attrNameLst>
                                          <p:attrName>ppt_x</p:attrName>
                                          <p:attrName>ppt_y</p:attrName>
                                        </p:attrNameLst>
                                      </p:cBhvr>
                                    </p:animMotion>
                                    <p:animEffect transition="in" filter="fade">
                                      <p:cBhvr>
                                        <p:cTn id="97" dur="10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52" presetClass="entr" presetSubtype="0"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Scale>
                                      <p:cBhvr>
                                        <p:cTn id="102"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3" dur="1000" decel="50000" fill="hold">
                                          <p:stCondLst>
                                            <p:cond delay="0"/>
                                          </p:stCondLst>
                                        </p:cTn>
                                        <p:tgtEl>
                                          <p:spTgt spid="19"/>
                                        </p:tgtEl>
                                        <p:attrNameLst>
                                          <p:attrName>ppt_x</p:attrName>
                                          <p:attrName>ppt_y</p:attrName>
                                        </p:attrNameLst>
                                      </p:cBhvr>
                                    </p:animMotion>
                                    <p:animEffect transition="in" filter="fade">
                                      <p:cBhvr>
                                        <p:cTn id="104" dur="1000"/>
                                        <p:tgtEl>
                                          <p:spTgt spid="19"/>
                                        </p:tgtEl>
                                      </p:cBhvr>
                                    </p:animEffect>
                                  </p:childTnLst>
                                </p:cTn>
                              </p:par>
                            </p:childTnLst>
                          </p:cTn>
                        </p:par>
                      </p:childTnLst>
                    </p:cTn>
                  </p:par>
                  <p:par>
                    <p:cTn id="105" fill="hold">
                      <p:stCondLst>
                        <p:cond delay="indefinite"/>
                      </p:stCondLst>
                      <p:childTnLst>
                        <p:par>
                          <p:cTn id="106" fill="hold">
                            <p:stCondLst>
                              <p:cond delay="0"/>
                            </p:stCondLst>
                            <p:childTnLst>
                              <p:par>
                                <p:cTn id="107" presetID="52" presetClass="entr" presetSubtype="0" fill="hold" grpId="0" nodeType="clickEffect">
                                  <p:stCondLst>
                                    <p:cond delay="0"/>
                                  </p:stCondLst>
                                  <p:childTnLst>
                                    <p:set>
                                      <p:cBhvr>
                                        <p:cTn id="108" dur="1" fill="hold">
                                          <p:stCondLst>
                                            <p:cond delay="0"/>
                                          </p:stCondLst>
                                        </p:cTn>
                                        <p:tgtEl>
                                          <p:spTgt spid="20"/>
                                        </p:tgtEl>
                                        <p:attrNameLst>
                                          <p:attrName>style.visibility</p:attrName>
                                        </p:attrNameLst>
                                      </p:cBhvr>
                                      <p:to>
                                        <p:strVal val="visible"/>
                                      </p:to>
                                    </p:set>
                                    <p:animScale>
                                      <p:cBhvr>
                                        <p:cTn id="109"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0" dur="1000" decel="50000" fill="hold">
                                          <p:stCondLst>
                                            <p:cond delay="0"/>
                                          </p:stCondLst>
                                        </p:cTn>
                                        <p:tgtEl>
                                          <p:spTgt spid="20"/>
                                        </p:tgtEl>
                                        <p:attrNameLst>
                                          <p:attrName>ppt_x</p:attrName>
                                          <p:attrName>ppt_y</p:attrName>
                                        </p:attrNameLst>
                                      </p:cBhvr>
                                    </p:animMotion>
                                    <p:animEffect transition="in" filter="fade">
                                      <p:cBhvr>
                                        <p:cTn id="111" dur="1000"/>
                                        <p:tgtEl>
                                          <p:spTgt spid="20"/>
                                        </p:tgtEl>
                                      </p:cBhvr>
                                    </p:animEffect>
                                  </p:childTnLst>
                                </p:cTn>
                              </p:par>
                            </p:childTnLst>
                          </p:cTn>
                        </p:par>
                      </p:childTnLst>
                    </p:cTn>
                  </p:par>
                  <p:par>
                    <p:cTn id="112" fill="hold">
                      <p:stCondLst>
                        <p:cond delay="indefinite"/>
                      </p:stCondLst>
                      <p:childTnLst>
                        <p:par>
                          <p:cTn id="113" fill="hold">
                            <p:stCondLst>
                              <p:cond delay="0"/>
                            </p:stCondLst>
                            <p:childTnLst>
                              <p:par>
                                <p:cTn id="114" presetID="52" presetClass="entr" presetSubtype="0" fill="hold" grpId="0" nodeType="clickEffect">
                                  <p:stCondLst>
                                    <p:cond delay="0"/>
                                  </p:stCondLst>
                                  <p:childTnLst>
                                    <p:set>
                                      <p:cBhvr>
                                        <p:cTn id="115" dur="1" fill="hold">
                                          <p:stCondLst>
                                            <p:cond delay="0"/>
                                          </p:stCondLst>
                                        </p:cTn>
                                        <p:tgtEl>
                                          <p:spTgt spid="10"/>
                                        </p:tgtEl>
                                        <p:attrNameLst>
                                          <p:attrName>style.visibility</p:attrName>
                                        </p:attrNameLst>
                                      </p:cBhvr>
                                      <p:to>
                                        <p:strVal val="visible"/>
                                      </p:to>
                                    </p:set>
                                    <p:animScale>
                                      <p:cBhvr>
                                        <p:cTn id="116"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7" dur="1000" decel="50000" fill="hold">
                                          <p:stCondLst>
                                            <p:cond delay="0"/>
                                          </p:stCondLst>
                                        </p:cTn>
                                        <p:tgtEl>
                                          <p:spTgt spid="10"/>
                                        </p:tgtEl>
                                        <p:attrNameLst>
                                          <p:attrName>ppt_x</p:attrName>
                                          <p:attrName>ppt_y</p:attrName>
                                        </p:attrNameLst>
                                      </p:cBhvr>
                                    </p:animMotion>
                                    <p:animEffect transition="in" filter="fade">
                                      <p:cBhvr>
                                        <p:cTn id="118" dur="1000"/>
                                        <p:tgtEl>
                                          <p:spTgt spid="10"/>
                                        </p:tgtEl>
                                      </p:cBhvr>
                                    </p:animEffect>
                                  </p:childTnLst>
                                </p:cTn>
                              </p:par>
                            </p:childTnLst>
                          </p:cTn>
                        </p:par>
                      </p:childTnLst>
                    </p:cTn>
                  </p:par>
                  <p:par>
                    <p:cTn id="119" fill="hold">
                      <p:stCondLst>
                        <p:cond delay="indefinite"/>
                      </p:stCondLst>
                      <p:childTnLst>
                        <p:par>
                          <p:cTn id="120" fill="hold">
                            <p:stCondLst>
                              <p:cond delay="0"/>
                            </p:stCondLst>
                            <p:childTnLst>
                              <p:par>
                                <p:cTn id="121" presetID="52" presetClass="entr" presetSubtype="0" fill="hold" grpId="0" nodeType="clickEffect">
                                  <p:stCondLst>
                                    <p:cond delay="0"/>
                                  </p:stCondLst>
                                  <p:childTnLst>
                                    <p:set>
                                      <p:cBhvr>
                                        <p:cTn id="122" dur="1" fill="hold">
                                          <p:stCondLst>
                                            <p:cond delay="0"/>
                                          </p:stCondLst>
                                        </p:cTn>
                                        <p:tgtEl>
                                          <p:spTgt spid="12"/>
                                        </p:tgtEl>
                                        <p:attrNameLst>
                                          <p:attrName>style.visibility</p:attrName>
                                        </p:attrNameLst>
                                      </p:cBhvr>
                                      <p:to>
                                        <p:strVal val="visible"/>
                                      </p:to>
                                    </p:set>
                                    <p:animScale>
                                      <p:cBhvr>
                                        <p:cTn id="123"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4" dur="1000" decel="50000" fill="hold">
                                          <p:stCondLst>
                                            <p:cond delay="0"/>
                                          </p:stCondLst>
                                        </p:cTn>
                                        <p:tgtEl>
                                          <p:spTgt spid="12"/>
                                        </p:tgtEl>
                                        <p:attrNameLst>
                                          <p:attrName>ppt_x</p:attrName>
                                          <p:attrName>ppt_y</p:attrName>
                                        </p:attrNameLst>
                                      </p:cBhvr>
                                    </p:animMotion>
                                    <p:animEffect transition="in" filter="fade">
                                      <p:cBhvr>
                                        <p:cTn id="125" dur="1000"/>
                                        <p:tgtEl>
                                          <p:spTgt spid="12"/>
                                        </p:tgtEl>
                                      </p:cBhvr>
                                    </p:animEffec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27"/>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34"/>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9" grpId="0" animBg="1"/>
      <p:bldP spid="20" grpId="0" animBg="1"/>
      <p:bldP spid="25" grpId="1"/>
      <p:bldP spid="26" grpId="1"/>
      <p:bldP spid="27" grpId="0" animBg="1"/>
      <p:bldP spid="28" grpId="0"/>
      <p:bldP spid="2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0" y="2819400"/>
            <a:ext cx="6172200" cy="3124200"/>
          </a:xfrm>
        </p:spPr>
        <p:txBody>
          <a:bodyPr>
            <a:noAutofit/>
          </a:bodyPr>
          <a:lstStyle/>
          <a:p>
            <a:r>
              <a:rPr lang="en-US" sz="4200" b="0" cap="none" dirty="0" smtClean="0">
                <a:latin typeface="+mj-lt"/>
              </a:rPr>
              <a:t>it can be very difficult to discern if it is the Spirit of God or something else</a:t>
            </a:r>
            <a:endParaRPr lang="en-US" sz="4200" b="0" cap="none" dirty="0">
              <a:latin typeface="+mj-lt"/>
            </a:endParaRPr>
          </a:p>
        </p:txBody>
      </p:sp>
      <p:sp>
        <p:nvSpPr>
          <p:cNvPr id="3" name="Title 2"/>
          <p:cNvSpPr>
            <a:spLocks noGrp="1"/>
          </p:cNvSpPr>
          <p:nvPr>
            <p:ph type="ctrTitle"/>
          </p:nvPr>
        </p:nvSpPr>
        <p:spPr/>
        <p:txBody>
          <a:bodyPr>
            <a:normAutofit/>
          </a:bodyPr>
          <a:lstStyle/>
          <a:p>
            <a:r>
              <a:rPr lang="en-US" sz="4400" dirty="0" smtClean="0"/>
              <a:t>When strong emotion is present,</a:t>
            </a:r>
            <a:endParaRPr lang="en-US" sz="4400" dirty="0"/>
          </a:p>
        </p:txBody>
      </p:sp>
      <p:sp>
        <p:nvSpPr>
          <p:cNvPr id="4" name="TextBox 3"/>
          <p:cNvSpPr txBox="1"/>
          <p:nvPr/>
        </p:nvSpPr>
        <p:spPr>
          <a:xfrm>
            <a:off x="990600" y="5562600"/>
            <a:ext cx="7162800" cy="769441"/>
          </a:xfrm>
          <a:prstGeom prst="rect">
            <a:avLst/>
          </a:prstGeom>
          <a:noFill/>
        </p:spPr>
        <p:txBody>
          <a:bodyPr wrap="square" rtlCol="0">
            <a:spAutoFit/>
          </a:bodyPr>
          <a:lstStyle/>
          <a:p>
            <a:pPr algn="ctr"/>
            <a:r>
              <a:rPr lang="en-US" sz="4400" b="1" dirty="0" smtClean="0">
                <a:ln w="12700">
                  <a:solidFill>
                    <a:schemeClr val="tx1"/>
                  </a:solidFill>
                </a:ln>
                <a:solidFill>
                  <a:srgbClr val="FFFF00"/>
                </a:solidFill>
                <a:latin typeface="Tahoma" pitchFamily="34" charset="0"/>
                <a:ea typeface="Tahoma" pitchFamily="34" charset="0"/>
                <a:cs typeface="Tahoma" pitchFamily="34" charset="0"/>
              </a:rPr>
              <a:t>IT TAKES PRACTICE</a:t>
            </a:r>
            <a:endParaRPr lang="en-US" sz="4400" b="1" dirty="0">
              <a:ln w="12700">
                <a:solidFill>
                  <a:schemeClr val="tx1"/>
                </a:solidFill>
              </a:ln>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371600"/>
          </a:xfrm>
        </p:spPr>
        <p:txBody>
          <a:bodyPr>
            <a:normAutofit/>
          </a:bodyPr>
          <a:lstStyle/>
          <a:p>
            <a:r>
              <a:rPr lang="en-US" sz="8000" b="1" dirty="0" smtClean="0"/>
              <a:t>WARNING</a:t>
            </a:r>
            <a:endParaRPr lang="en-US" sz="8000" b="1" dirty="0"/>
          </a:p>
        </p:txBody>
      </p:sp>
      <p:sp>
        <p:nvSpPr>
          <p:cNvPr id="4" name="TextBox 3"/>
          <p:cNvSpPr txBox="1"/>
          <p:nvPr/>
        </p:nvSpPr>
        <p:spPr>
          <a:xfrm>
            <a:off x="533400" y="2819400"/>
            <a:ext cx="8077200" cy="3477875"/>
          </a:xfrm>
          <a:prstGeom prst="rect">
            <a:avLst/>
          </a:prstGeom>
          <a:noFill/>
        </p:spPr>
        <p:txBody>
          <a:bodyPr wrap="square" rtlCol="0">
            <a:spAutoFit/>
          </a:bodyPr>
          <a:lstStyle/>
          <a:p>
            <a:r>
              <a:rPr lang="en-US" sz="2200" b="1" dirty="0" smtClean="0"/>
              <a:t>2 Corinthians 11</a:t>
            </a:r>
          </a:p>
          <a:p>
            <a:endParaRPr lang="en-US" sz="2200" b="1" dirty="0" smtClean="0"/>
          </a:p>
          <a:p>
            <a:r>
              <a:rPr lang="en-US" sz="2200" b="1" dirty="0" smtClean="0"/>
              <a:t>13</a:t>
            </a:r>
            <a:r>
              <a:rPr lang="en-US" sz="2200" dirty="0" smtClean="0"/>
              <a:t> For such are false apostles, deceitful workers, transforming themselves into the apostles of Christ.</a:t>
            </a:r>
            <a:br>
              <a:rPr lang="en-US" sz="2200" dirty="0" smtClean="0"/>
            </a:br>
            <a:r>
              <a:rPr lang="en-US" sz="2200" b="1" dirty="0" smtClean="0"/>
              <a:t>14</a:t>
            </a:r>
            <a:r>
              <a:rPr lang="en-US" sz="2200" dirty="0" smtClean="0"/>
              <a:t> And no marvel; for Satan himself is transformed into an angel of light.</a:t>
            </a:r>
            <a:br>
              <a:rPr lang="en-US" sz="2200" dirty="0" smtClean="0"/>
            </a:br>
            <a:r>
              <a:rPr lang="en-US" sz="2200" b="1" dirty="0" smtClean="0"/>
              <a:t>15</a:t>
            </a:r>
            <a:r>
              <a:rPr lang="en-US" sz="2200" dirty="0" smtClean="0"/>
              <a:t> Therefore it is no great thing if his ministers also be transformed as the ministers of righteousness; whose end shall be according to their works.</a:t>
            </a:r>
            <a:br>
              <a:rPr lang="en-US" sz="2200" dirty="0" smtClean="0"/>
            </a:b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52" y="381000"/>
            <a:ext cx="8534400" cy="758952"/>
          </a:xfrm>
        </p:spPr>
        <p:txBody>
          <a:bodyPr>
            <a:noAutofit/>
          </a:bodyPr>
          <a:lstStyle/>
          <a:p>
            <a:r>
              <a:rPr lang="en-US" sz="4400" b="1" dirty="0" smtClean="0"/>
              <a:t>How are we to know?</a:t>
            </a:r>
            <a:endParaRPr lang="en-US" sz="4400" b="1" dirty="0"/>
          </a:p>
        </p:txBody>
      </p:sp>
      <p:sp>
        <p:nvSpPr>
          <p:cNvPr id="11" name="TextBox 10"/>
          <p:cNvSpPr txBox="1"/>
          <p:nvPr/>
        </p:nvSpPr>
        <p:spPr>
          <a:xfrm>
            <a:off x="762000" y="1828800"/>
            <a:ext cx="8077200" cy="646331"/>
          </a:xfrm>
          <a:prstGeom prst="rect">
            <a:avLst/>
          </a:prstGeom>
          <a:noFill/>
        </p:spPr>
        <p:txBody>
          <a:bodyPr wrap="square" rtlCol="0">
            <a:spAutoFit/>
          </a:bodyPr>
          <a:lstStyle/>
          <a:p>
            <a:r>
              <a:rPr lang="en-US" sz="3600" b="1" u="sng" dirty="0" smtClean="0"/>
              <a:t>Spirits:</a:t>
            </a:r>
            <a:endParaRPr lang="en-US" sz="3600" dirty="0"/>
          </a:p>
        </p:txBody>
      </p:sp>
      <p:sp>
        <p:nvSpPr>
          <p:cNvPr id="12" name="TextBox 11"/>
          <p:cNvSpPr txBox="1"/>
          <p:nvPr/>
        </p:nvSpPr>
        <p:spPr>
          <a:xfrm>
            <a:off x="990600" y="5410200"/>
            <a:ext cx="7162800" cy="769441"/>
          </a:xfrm>
          <a:prstGeom prst="rect">
            <a:avLst/>
          </a:prstGeom>
          <a:noFill/>
        </p:spPr>
        <p:txBody>
          <a:bodyPr wrap="square" rtlCol="0">
            <a:spAutoFit/>
          </a:bodyPr>
          <a:lstStyle/>
          <a:p>
            <a:pPr algn="ctr"/>
            <a:r>
              <a:rPr lang="en-US" sz="4400" b="1" dirty="0" smtClean="0">
                <a:ln w="12700">
                  <a:solidFill>
                    <a:schemeClr val="tx1"/>
                  </a:solidFill>
                </a:ln>
                <a:solidFill>
                  <a:srgbClr val="FFFF00"/>
                </a:solidFill>
                <a:latin typeface="Tahoma" pitchFamily="34" charset="0"/>
                <a:ea typeface="Tahoma" pitchFamily="34" charset="0"/>
                <a:cs typeface="Tahoma" pitchFamily="34" charset="0"/>
              </a:rPr>
              <a:t>TRY THE SPIRITS</a:t>
            </a:r>
            <a:endParaRPr lang="en-US" sz="4400" b="1" dirty="0">
              <a:ln w="12700">
                <a:solidFill>
                  <a:schemeClr val="tx1"/>
                </a:solidFill>
              </a:ln>
              <a:solidFill>
                <a:srgbClr val="FFFF00"/>
              </a:solidFill>
              <a:latin typeface="Tahoma" pitchFamily="34" charset="0"/>
              <a:ea typeface="Tahoma" pitchFamily="34" charset="0"/>
              <a:cs typeface="Tahoma" pitchFamily="34" charset="0"/>
            </a:endParaRPr>
          </a:p>
        </p:txBody>
      </p:sp>
      <p:sp>
        <p:nvSpPr>
          <p:cNvPr id="13" name="TextBox 12"/>
          <p:cNvSpPr txBox="1"/>
          <p:nvPr/>
        </p:nvSpPr>
        <p:spPr>
          <a:xfrm>
            <a:off x="1981200" y="2693313"/>
            <a:ext cx="6400800" cy="584775"/>
          </a:xfrm>
          <a:prstGeom prst="rect">
            <a:avLst/>
          </a:prstGeom>
          <a:noFill/>
        </p:spPr>
        <p:txBody>
          <a:bodyPr wrap="square" rtlCol="0">
            <a:spAutoFit/>
          </a:bodyPr>
          <a:lstStyle/>
          <a:p>
            <a:r>
              <a:rPr lang="en-US" sz="3200" dirty="0" smtClean="0"/>
              <a:t>1) Spirit of God</a:t>
            </a:r>
            <a:endParaRPr lang="en-US" sz="3200" dirty="0"/>
          </a:p>
        </p:txBody>
      </p:sp>
      <p:sp>
        <p:nvSpPr>
          <p:cNvPr id="14" name="TextBox 13"/>
          <p:cNvSpPr txBox="1"/>
          <p:nvPr/>
        </p:nvSpPr>
        <p:spPr>
          <a:xfrm>
            <a:off x="1981200" y="3601760"/>
            <a:ext cx="6400800" cy="584775"/>
          </a:xfrm>
          <a:prstGeom prst="rect">
            <a:avLst/>
          </a:prstGeom>
          <a:noFill/>
        </p:spPr>
        <p:txBody>
          <a:bodyPr wrap="square" rtlCol="0">
            <a:spAutoFit/>
          </a:bodyPr>
          <a:lstStyle/>
          <a:p>
            <a:r>
              <a:rPr lang="en-US" sz="3200" dirty="0" smtClean="0"/>
              <a:t>2) Spirit of Man</a:t>
            </a:r>
            <a:endParaRPr lang="en-US" sz="3200" dirty="0"/>
          </a:p>
        </p:txBody>
      </p:sp>
      <p:sp>
        <p:nvSpPr>
          <p:cNvPr id="15" name="TextBox 14"/>
          <p:cNvSpPr txBox="1"/>
          <p:nvPr/>
        </p:nvSpPr>
        <p:spPr>
          <a:xfrm>
            <a:off x="1981200" y="4520625"/>
            <a:ext cx="6477000" cy="584775"/>
          </a:xfrm>
          <a:prstGeom prst="rect">
            <a:avLst/>
          </a:prstGeom>
          <a:noFill/>
        </p:spPr>
        <p:txBody>
          <a:bodyPr wrap="square" rtlCol="0">
            <a:spAutoFit/>
          </a:bodyPr>
          <a:lstStyle/>
          <a:p>
            <a:r>
              <a:rPr lang="en-US" sz="3200" dirty="0" smtClean="0"/>
              <a:t>3) Spirit of the Devil</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ox(in)">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ox(in)">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box(in)">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box(in)">
                                      <p:cBhvr>
                                        <p:cTn id="22" dur="5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P spid="12" grpId="0"/>
      <p:bldP spid="13" grpId="0" build="allAtOnce"/>
      <p:bldP spid="14" grpId="0" build="allAtOnce"/>
      <p:bldP spid="15"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Practice</a:t>
            </a:r>
            <a:endParaRPr lang="en-US" sz="4400" b="1" dirty="0"/>
          </a:p>
        </p:txBody>
      </p:sp>
      <p:sp>
        <p:nvSpPr>
          <p:cNvPr id="3" name="Content Placeholder 2"/>
          <p:cNvSpPr>
            <a:spLocks noGrp="1"/>
          </p:cNvSpPr>
          <p:nvPr>
            <p:ph sz="quarter" idx="1"/>
          </p:nvPr>
        </p:nvSpPr>
        <p:spPr>
          <a:xfrm>
            <a:off x="301752" y="1600200"/>
            <a:ext cx="8503920" cy="4572000"/>
          </a:xfrm>
        </p:spPr>
        <p:txBody>
          <a:bodyPr>
            <a:normAutofit lnSpcReduction="10000"/>
          </a:bodyPr>
          <a:lstStyle/>
          <a:p>
            <a:pPr>
              <a:spcAft>
                <a:spcPts val="800"/>
              </a:spcAft>
            </a:pPr>
            <a:r>
              <a:rPr lang="en-US" dirty="0" smtClean="0"/>
              <a:t>Learn to know and recognize the Spirit of God when strong emotion is not present</a:t>
            </a:r>
          </a:p>
          <a:p>
            <a:pPr lvl="1">
              <a:spcAft>
                <a:spcPts val="800"/>
              </a:spcAft>
            </a:pPr>
            <a:r>
              <a:rPr lang="en-US" b="1" dirty="0" smtClean="0">
                <a:solidFill>
                  <a:schemeClr val="tx1"/>
                </a:solidFill>
              </a:rPr>
              <a:t>John 10:27</a:t>
            </a:r>
            <a:r>
              <a:rPr lang="en-US" dirty="0" smtClean="0">
                <a:solidFill>
                  <a:schemeClr val="tx1"/>
                </a:solidFill>
              </a:rPr>
              <a:t> “My sheep hear my voice, and I know them, and they follow me;”</a:t>
            </a:r>
          </a:p>
          <a:p>
            <a:pPr lvl="1">
              <a:spcAft>
                <a:spcPts val="800"/>
              </a:spcAft>
            </a:pPr>
            <a:r>
              <a:rPr lang="en-US" dirty="0" smtClean="0">
                <a:solidFill>
                  <a:schemeClr val="tx1"/>
                </a:solidFill>
              </a:rPr>
              <a:t>Away from concerts and preachers banging and yelling from the pulpit</a:t>
            </a:r>
          </a:p>
          <a:p>
            <a:pPr lvl="1">
              <a:spcAft>
                <a:spcPts val="800"/>
              </a:spcAft>
            </a:pPr>
            <a:r>
              <a:rPr lang="en-US" dirty="0" smtClean="0">
                <a:solidFill>
                  <a:schemeClr val="tx1"/>
                </a:solidFill>
              </a:rPr>
              <a:t>When people sell with emotion, time to carefully consider if it’s of God</a:t>
            </a:r>
          </a:p>
          <a:p>
            <a:pPr lvl="2">
              <a:spcAft>
                <a:spcPts val="800"/>
              </a:spcAft>
            </a:pPr>
            <a:r>
              <a:rPr lang="en-US" dirty="0" smtClean="0"/>
              <a:t>Time to squint with your Spiritual eyes</a:t>
            </a:r>
          </a:p>
          <a:p>
            <a:pPr lvl="1">
              <a:buNone/>
            </a:pPr>
            <a:r>
              <a:rPr lang="en-US" dirty="0" smtClean="0"/>
              <a:t/>
            </a:r>
            <a:br>
              <a:rPr lang="en-US" dirty="0" smtClean="0"/>
            </a:b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369</TotalTime>
  <Words>1574</Words>
  <Application>Microsoft Office PowerPoint</Application>
  <PresentationFormat>On-screen Show (4:3)</PresentationFormat>
  <Paragraphs>207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Emotion vs. Spirit</vt:lpstr>
      <vt:lpstr>Emotion vs. Spirit</vt:lpstr>
      <vt:lpstr>Does God want us to experience emotion in church?</vt:lpstr>
      <vt:lpstr>Have you ever experienced the H.S.?</vt:lpstr>
      <vt:lpstr>Slide 5</vt:lpstr>
      <vt:lpstr>When strong emotion is present,</vt:lpstr>
      <vt:lpstr>WARNING</vt:lpstr>
      <vt:lpstr>How are we to know?</vt:lpstr>
      <vt:lpstr>Practice</vt:lpstr>
      <vt:lpstr>Practice (cont.)</vt:lpstr>
      <vt:lpstr>Practice (cont.)</vt:lpstr>
      <vt:lpstr>Why it’s important to know God’s Spirit?</vt:lpstr>
      <vt:lpstr>  Spirit vs Emotion in a Nut Shell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 vs. Spirit</dc:title>
  <dc:creator>Benji</dc:creator>
  <cp:lastModifiedBy>Benji's Laptop</cp:lastModifiedBy>
  <cp:revision>47</cp:revision>
  <dcterms:created xsi:type="dcterms:W3CDTF">2010-10-24T03:39:43Z</dcterms:created>
  <dcterms:modified xsi:type="dcterms:W3CDTF">2015-08-16T14:08:46Z</dcterms:modified>
</cp:coreProperties>
</file>